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3"/>
  </p:notesMasterIdLst>
  <p:handoutMasterIdLst>
    <p:handoutMasterId r:id="rId24"/>
  </p:handoutMasterIdLst>
  <p:sldIdLst>
    <p:sldId id="353" r:id="rId2"/>
    <p:sldId id="354" r:id="rId3"/>
    <p:sldId id="355" r:id="rId4"/>
    <p:sldId id="373" r:id="rId5"/>
    <p:sldId id="379" r:id="rId6"/>
    <p:sldId id="364" r:id="rId7"/>
    <p:sldId id="375" r:id="rId8"/>
    <p:sldId id="362" r:id="rId9"/>
    <p:sldId id="356" r:id="rId10"/>
    <p:sldId id="378" r:id="rId11"/>
    <p:sldId id="357" r:id="rId12"/>
    <p:sldId id="377" r:id="rId13"/>
    <p:sldId id="374" r:id="rId14"/>
    <p:sldId id="383" r:id="rId15"/>
    <p:sldId id="376" r:id="rId16"/>
    <p:sldId id="382" r:id="rId17"/>
    <p:sldId id="381" r:id="rId18"/>
    <p:sldId id="380" r:id="rId19"/>
    <p:sldId id="368" r:id="rId20"/>
    <p:sldId id="370" r:id="rId21"/>
    <p:sldId id="372" r:id="rId22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059F6F7-127B-4D11-8C79-81FCBEAF994A}">
          <p14:sldIdLst>
            <p14:sldId id="353"/>
            <p14:sldId id="354"/>
            <p14:sldId id="355"/>
            <p14:sldId id="373"/>
            <p14:sldId id="379"/>
            <p14:sldId id="364"/>
            <p14:sldId id="375"/>
            <p14:sldId id="362"/>
            <p14:sldId id="356"/>
            <p14:sldId id="378"/>
            <p14:sldId id="357"/>
            <p14:sldId id="377"/>
            <p14:sldId id="374"/>
            <p14:sldId id="383"/>
            <p14:sldId id="376"/>
            <p14:sldId id="382"/>
            <p14:sldId id="381"/>
            <p14:sldId id="380"/>
            <p14:sldId id="368"/>
            <p14:sldId id="370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0066"/>
    <a:srgbClr val="FEFEFE"/>
    <a:srgbClr val="99CCFF"/>
    <a:srgbClr val="FF3300"/>
    <a:srgbClr val="000000"/>
    <a:srgbClr val="FFFFFF"/>
    <a:srgbClr val="EBEBFF"/>
    <a:srgbClr val="E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87749" autoAdjust="0"/>
  </p:normalViewPr>
  <p:slideViewPr>
    <p:cSldViewPr>
      <p:cViewPr varScale="1">
        <p:scale>
          <a:sx n="62" d="100"/>
          <a:sy n="62" d="100"/>
        </p:scale>
        <p:origin x="132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B81088-2D86-4F19-BA52-9B6EB7C55F9F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A2E786-B802-4261-8878-2BFAC2ADC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621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23F11B-EB7F-4F2C-AAA4-7901DA069D5E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816C7F-E886-4368-83F5-D5FF9289F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3045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CD0B0A9-815B-47E7-B920-20CEE70ABE37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7B04032-15AE-4365-8EA6-5E93E54E9F9A}" type="datetime1">
              <a:rPr lang="zh-TW" altLang="en-US" smtClean="0"/>
              <a:pPr eaLnBrk="1" hangingPunct="1"/>
              <a:t>2015/8/12</a:t>
            </a:fld>
            <a:endParaRPr lang="en-US" altLang="zh-TW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8133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0CCA4000-7F61-4D56-BF63-1E9FEB4FD7E9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08000"/>
            <a:ext cx="3400425" cy="2549525"/>
          </a:xfrm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9562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ctr">
              <a:buFont typeface="Arial" panose="020B0604020202020204" pitchFamily="34" charset="0"/>
              <a:buNone/>
            </a:pPr>
            <a:endParaRPr kumimoji="1"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866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右上是</a:t>
            </a:r>
            <a:r>
              <a:rPr lang="en-US" altLang="zh-TW" dirty="0" smtClean="0"/>
              <a:t>RT</a:t>
            </a:r>
            <a:r>
              <a:rPr lang="zh-TW" altLang="en-US" dirty="0" smtClean="0"/>
              <a:t> </a:t>
            </a:r>
            <a:r>
              <a:rPr lang="en-US" altLang="zh-TW" dirty="0" smtClean="0"/>
              <a:t>pipeline</a:t>
            </a:r>
            <a:r>
              <a:rPr lang="zh-TW" altLang="en-US" dirty="0" smtClean="0"/>
              <a:t>，右下是</a:t>
            </a:r>
            <a:r>
              <a:rPr lang="en-US" altLang="zh-TW" dirty="0" smtClean="0"/>
              <a:t>LL</a:t>
            </a:r>
            <a:r>
              <a:rPr lang="zh-TW" altLang="en-US" dirty="0" smtClean="0"/>
              <a:t> </a:t>
            </a:r>
            <a:r>
              <a:rPr lang="en-US" altLang="zh-TW" dirty="0" smtClean="0"/>
              <a:t>pipeline</a:t>
            </a:r>
          </a:p>
          <a:p>
            <a:r>
              <a:rPr lang="en-US" altLang="zh-TW" dirty="0" err="1" smtClean="0"/>
              <a:t>Ilow</a:t>
            </a:r>
            <a:r>
              <a:rPr lang="en-US" altLang="zh-TW" dirty="0" smtClean="0"/>
              <a:t>: lower bound of interval</a:t>
            </a:r>
          </a:p>
          <a:p>
            <a:r>
              <a:rPr lang="en-US" altLang="zh-TW" dirty="0" err="1" smtClean="0"/>
              <a:t>Ihigh</a:t>
            </a:r>
            <a:r>
              <a:rPr lang="en-US" altLang="zh-TW" dirty="0" smtClean="0"/>
              <a:t>: upper bound</a:t>
            </a:r>
            <a:r>
              <a:rPr lang="en-US" altLang="zh-TW" baseline="0" dirty="0" smtClean="0"/>
              <a:t> of interval</a:t>
            </a:r>
            <a:endParaRPr lang="en-US" altLang="zh-TW" dirty="0" smtClean="0"/>
          </a:p>
          <a:p>
            <a:r>
              <a:rPr lang="en-US" altLang="zh-TW" dirty="0" err="1" smtClean="0"/>
              <a:t>Adn</a:t>
            </a:r>
            <a:r>
              <a:rPr lang="en-US" altLang="zh-TW" dirty="0" smtClean="0"/>
              <a:t>: next stage pointer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48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2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Paper</a:t>
            </a:r>
            <a:r>
              <a:rPr lang="zh-TW" altLang="en-US" dirty="0" smtClean="0"/>
              <a:t>觀察到</a:t>
            </a:r>
            <a:r>
              <a:rPr lang="en-US" altLang="zh-TW" dirty="0" smtClean="0"/>
              <a:t>:rule</a:t>
            </a:r>
            <a:r>
              <a:rPr lang="zh-TW" altLang="en-US" dirty="0" smtClean="0"/>
              <a:t>被分類到</a:t>
            </a:r>
            <a:r>
              <a:rPr lang="en-US" altLang="zh-TW" dirty="0" smtClean="0"/>
              <a:t>G1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G2</a:t>
            </a:r>
            <a:r>
              <a:rPr lang="zh-TW" altLang="en-US" dirty="0" smtClean="0"/>
              <a:t>的數量相對較少，因此決定將</a:t>
            </a:r>
            <a:r>
              <a:rPr lang="en-US" altLang="zh-TW" dirty="0" smtClean="0"/>
              <a:t>G2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G4</a:t>
            </a:r>
            <a:r>
              <a:rPr lang="zh-TW" altLang="en-US" dirty="0" smtClean="0"/>
              <a:t>合併成一個</a:t>
            </a:r>
            <a:r>
              <a:rPr lang="en-US" altLang="zh-TW" dirty="0" smtClean="0"/>
              <a:t>group</a:t>
            </a:r>
            <a:r>
              <a:rPr lang="zh-TW" altLang="en-US" dirty="0" smtClean="0"/>
              <a:t>；</a:t>
            </a:r>
            <a:r>
              <a:rPr lang="en-US" altLang="zh-TW" dirty="0" smtClean="0"/>
              <a:t>G1</a:t>
            </a:r>
            <a:r>
              <a:rPr lang="zh-TW" altLang="en-US" dirty="0" smtClean="0"/>
              <a:t>則不再繼續細分</a:t>
            </a:r>
            <a:r>
              <a:rPr lang="en-US" altLang="zh-TW" dirty="0" smtClean="0"/>
              <a:t>sub-group</a:t>
            </a:r>
          </a:p>
          <a:p>
            <a:r>
              <a:rPr lang="en-US" altLang="zh-TW" dirty="0" smtClean="0"/>
              <a:t>(G2</a:t>
            </a:r>
            <a:r>
              <a:rPr lang="zh-TW" altLang="en-US" dirty="0" smtClean="0"/>
              <a:t>跟</a:t>
            </a:r>
            <a:r>
              <a:rPr lang="en-US" altLang="zh-TW" dirty="0" smtClean="0"/>
              <a:t>G4</a:t>
            </a:r>
            <a:r>
              <a:rPr lang="zh-TW" altLang="en-US" dirty="0" smtClean="0"/>
              <a:t>合併是因為建</a:t>
            </a:r>
            <a:r>
              <a:rPr lang="en-US" altLang="zh-TW" dirty="0" smtClean="0"/>
              <a:t>range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</a:t>
            </a:r>
            <a:r>
              <a:rPr lang="zh-TW" altLang="en-US" dirty="0" smtClean="0"/>
              <a:t> 時，都會用到</a:t>
            </a:r>
            <a:r>
              <a:rPr lang="en-US" altLang="zh-TW" dirty="0" smtClean="0"/>
              <a:t>SA)</a:t>
            </a:r>
          </a:p>
          <a:p>
            <a:r>
              <a:rPr lang="zh-TW" altLang="en-US" dirty="0" smtClean="0"/>
              <a:t>因此現在只剩</a:t>
            </a:r>
            <a:r>
              <a:rPr lang="en-US" altLang="zh-TW" dirty="0" smtClean="0"/>
              <a:t>3</a:t>
            </a:r>
            <a:r>
              <a:rPr lang="zh-TW" altLang="en-US" dirty="0" smtClean="0"/>
              <a:t>種</a:t>
            </a:r>
            <a:r>
              <a:rPr lang="en-US" altLang="zh-TW" dirty="0" smtClean="0"/>
              <a:t>group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279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而</a:t>
                </a:r>
                <a:r>
                  <a:rPr lang="en-US" altLang="zh-TW" dirty="0" smtClean="0"/>
                  <a:t>sub-group</a:t>
                </a:r>
                <a:r>
                  <a:rPr lang="zh-TW" altLang="en-US" dirty="0" smtClean="0"/>
                  <a:t>的部份，</a:t>
                </a:r>
                <a:r>
                  <a:rPr lang="zh-TW" altLang="en-US" sz="1200" dirty="0" smtClean="0"/>
                  <a:t>所需要紀錄的</a:t>
                </a:r>
                <a:r>
                  <a:rPr lang="en-US" altLang="zh-TW" sz="1200" dirty="0" smtClean="0"/>
                  <a:t>total bits</a:t>
                </a:r>
                <a:r>
                  <a:rPr lang="zh-TW" altLang="en-US" sz="1200" dirty="0" smtClean="0"/>
                  <a:t>數相同，所以</a:t>
                </a:r>
                <a:r>
                  <a:rPr lang="zh-TW" altLang="en-US" dirty="0" smtClean="0"/>
                  <a:t>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{2</m:t>
                        </m:r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9}</m:t>
                        </m:r>
                      </m:sup>
                    </m:sSubSup>
                    <m:r>
                      <a:rPr lang="zh-TW" altLang="en-US" sz="1200" i="1" smtClean="0">
                        <a:latin typeface="Cambria Math" panose="02040503050406030204" pitchFamily="18" charset="0"/>
                      </a:rPr>
                      <m:t>將</m:t>
                    </m:r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合併再一起，同理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{3,7}</m:t>
                        </m:r>
                      </m:sup>
                    </m:sSubSup>
                    <m:r>
                      <a:rPr lang="zh-TW" altLang="en-US" sz="1200" b="0" i="1" smtClean="0">
                        <a:latin typeface="Cambria Math" panose="02040503050406030204" pitchFamily="18" charset="0"/>
                      </a:rPr>
                      <m:t>、</m:t>
                    </m:r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{6,8}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，</a:t>
                </a:r>
                <a:endParaRPr lang="en-US" altLang="zh-TW" sz="1200" dirty="0" smtClean="0"/>
              </a:p>
              <a:p>
                <a:r>
                  <a:rPr lang="zh-TW" altLang="en-US" sz="1200" dirty="0" smtClean="0"/>
                  <a:t>因此現在只剩</a:t>
                </a:r>
                <a:r>
                  <a:rPr lang="en-US" altLang="zh-TW" sz="1200" dirty="0" smtClean="0"/>
                  <a:t>5</a:t>
                </a:r>
                <a:r>
                  <a:rPr lang="zh-TW" altLang="en-US" sz="1200" dirty="0" smtClean="0"/>
                  <a:t>個</a:t>
                </a:r>
                <a:r>
                  <a:rPr lang="en-US" altLang="zh-TW" sz="1200" dirty="0" smtClean="0"/>
                  <a:t>sub-group</a:t>
                </a:r>
              </a:p>
              <a:p>
                <a:r>
                  <a:rPr lang="zh-TW" altLang="en-US" sz="1200" dirty="0" smtClean="0"/>
                  <a:t>而全部的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的數量從</a:t>
                </a:r>
                <a:r>
                  <a:rPr lang="en-US" altLang="zh-TW" sz="1200" dirty="0" smtClean="0"/>
                  <a:t>36</a:t>
                </a:r>
                <a:r>
                  <a:rPr lang="zh-TW" altLang="en-US" sz="1200" dirty="0" smtClean="0"/>
                  <a:t>降為</a:t>
                </a:r>
                <a:r>
                  <a:rPr lang="en-US" altLang="zh-TW" sz="1200" dirty="0" smtClean="0"/>
                  <a:t>11(1</a:t>
                </a:r>
                <a:r>
                  <a:rPr lang="zh-TW" altLang="en-US" sz="1200" dirty="0" smtClean="0"/>
                  <a:t>是因為</a:t>
                </a:r>
                <a:r>
                  <a:rPr lang="en-US" altLang="zh-TW" sz="1200" dirty="0" smtClean="0"/>
                  <a:t>G1</a:t>
                </a:r>
                <a:r>
                  <a:rPr lang="zh-TW" altLang="en-US" sz="1200" dirty="0" smtClean="0"/>
                  <a:t>不再細分</a:t>
                </a:r>
                <a:r>
                  <a:rPr lang="en-US" altLang="zh-TW" sz="1200" dirty="0" smtClean="0"/>
                  <a:t>sub-group)</a:t>
                </a:r>
              </a:p>
              <a:p>
                <a:endParaRPr lang="en-US" altLang="zh-TW" sz="1200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而</a:t>
                </a:r>
                <a:r>
                  <a:rPr lang="en-US" altLang="zh-TW" dirty="0" smtClean="0"/>
                  <a:t>sub-group</a:t>
                </a:r>
                <a:r>
                  <a:rPr lang="zh-TW" altLang="en-US" dirty="0" smtClean="0"/>
                  <a:t>的部份</a:t>
                </a:r>
                <a:r>
                  <a:rPr lang="zh-TW" altLang="en-US" dirty="0" smtClean="0"/>
                  <a:t>，</a:t>
                </a:r>
                <a:r>
                  <a:rPr lang="zh-TW" altLang="en-US" sz="1200" dirty="0" smtClean="0"/>
                  <a:t>所需要紀錄的</a:t>
                </a:r>
                <a:r>
                  <a:rPr lang="en-US" altLang="zh-TW" sz="1200" dirty="0" smtClean="0"/>
                  <a:t>total bits</a:t>
                </a:r>
                <a:r>
                  <a:rPr lang="zh-TW" altLang="en-US" sz="1200" dirty="0" smtClean="0"/>
                  <a:t>數相同，所以</a:t>
                </a:r>
                <a:r>
                  <a:rPr lang="zh-TW" altLang="en-US" dirty="0" smtClean="0"/>
                  <a:t>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{2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4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9})</a:t>
                </a:r>
                <a:r>
                  <a:rPr lang="zh-TW" altLang="en-US" sz="1200" i="0" smtClean="0">
                    <a:latin typeface="Cambria Math" panose="02040503050406030204" pitchFamily="18" charset="0"/>
                  </a:rPr>
                  <a:t> 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𝑖^2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𝑖^4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𝑖^9</a:t>
                </a:r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合併再一起，同理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𝑖^({3,7})</a:t>
                </a:r>
                <a:r>
                  <a:rPr lang="zh-TW" altLang="en-US" sz="1200" b="0" i="0" smtClean="0">
                    <a:latin typeface="Cambria Math" panose="02040503050406030204" pitchFamily="18" charset="0"/>
                  </a:rPr>
                  <a:t> 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𝑖^({6,8})</a:t>
                </a:r>
                <a:r>
                  <a:rPr lang="zh-TW" altLang="en-US" sz="1200" dirty="0" smtClean="0"/>
                  <a:t>，</a:t>
                </a:r>
                <a:endParaRPr lang="en-US" altLang="zh-TW" sz="1200" dirty="0" smtClean="0"/>
              </a:p>
              <a:p>
                <a:r>
                  <a:rPr lang="zh-TW" altLang="en-US" sz="1200" dirty="0" smtClean="0"/>
                  <a:t>因此現在</a:t>
                </a:r>
                <a:r>
                  <a:rPr lang="zh-TW" altLang="en-US" sz="1200" dirty="0" smtClean="0"/>
                  <a:t>只剩</a:t>
                </a:r>
                <a:r>
                  <a:rPr lang="en-US" altLang="zh-TW" sz="1200" dirty="0" smtClean="0"/>
                  <a:t>5</a:t>
                </a:r>
                <a:r>
                  <a:rPr lang="zh-TW" altLang="en-US" sz="1200" dirty="0" smtClean="0"/>
                  <a:t>個</a:t>
                </a:r>
                <a:r>
                  <a:rPr lang="en-US" altLang="zh-TW" sz="1200" dirty="0" smtClean="0"/>
                  <a:t>sub-group</a:t>
                </a:r>
              </a:p>
              <a:p>
                <a:r>
                  <a:rPr lang="zh-TW" altLang="en-US" sz="1200" dirty="0" smtClean="0"/>
                  <a:t>而全部的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的數量從</a:t>
                </a:r>
                <a:r>
                  <a:rPr lang="en-US" altLang="zh-TW" sz="1200" dirty="0" smtClean="0"/>
                  <a:t>36</a:t>
                </a:r>
                <a:r>
                  <a:rPr lang="zh-TW" altLang="en-US" sz="1200" dirty="0" smtClean="0"/>
                  <a:t>降為</a:t>
                </a:r>
                <a:r>
                  <a:rPr lang="en-US" altLang="zh-TW" sz="1200" dirty="0" smtClean="0"/>
                  <a:t>11(1</a:t>
                </a:r>
                <a:r>
                  <a:rPr lang="zh-TW" altLang="en-US" sz="1200" dirty="0" smtClean="0"/>
                  <a:t>是因為</a:t>
                </a:r>
                <a:r>
                  <a:rPr lang="en-US" altLang="zh-TW" sz="1200" dirty="0" smtClean="0"/>
                  <a:t>G1</a:t>
                </a:r>
                <a:r>
                  <a:rPr lang="zh-TW" altLang="en-US" sz="1200" dirty="0" smtClean="0"/>
                  <a:t>不再細分</a:t>
                </a:r>
                <a:r>
                  <a:rPr lang="en-US" altLang="zh-TW" sz="1200" dirty="0" smtClean="0"/>
                  <a:t>sub-group)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078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而</a:t>
                </a:r>
                <a:r>
                  <a:rPr lang="en-US" altLang="zh-TW" dirty="0" smtClean="0"/>
                  <a:t>sub-group</a:t>
                </a:r>
                <a:r>
                  <a:rPr lang="zh-TW" altLang="en-US" dirty="0" smtClean="0"/>
                  <a:t>的部份，</a:t>
                </a:r>
                <a:r>
                  <a:rPr lang="zh-TW" altLang="en-US" sz="1200" dirty="0" smtClean="0"/>
                  <a:t>所需要紀錄的</a:t>
                </a:r>
                <a:r>
                  <a:rPr lang="en-US" altLang="zh-TW" sz="1200" dirty="0" smtClean="0"/>
                  <a:t>total bits</a:t>
                </a:r>
                <a:r>
                  <a:rPr lang="zh-TW" altLang="en-US" sz="1200" dirty="0" smtClean="0"/>
                  <a:t>數相同，所以</a:t>
                </a:r>
                <a:r>
                  <a:rPr lang="zh-TW" altLang="en-US" dirty="0" smtClean="0"/>
                  <a:t>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{2</m:t>
                        </m:r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9}</m:t>
                        </m:r>
                      </m:sup>
                    </m:sSubSup>
                    <m:r>
                      <a:rPr lang="zh-TW" altLang="en-US" sz="1200" i="1" smtClean="0">
                        <a:latin typeface="Cambria Math" panose="02040503050406030204" pitchFamily="18" charset="0"/>
                      </a:rPr>
                      <m:t>將</m:t>
                    </m:r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合併再一起，同理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{3,7}</m:t>
                        </m:r>
                      </m:sup>
                    </m:sSubSup>
                    <m:r>
                      <a:rPr lang="zh-TW" altLang="en-US" sz="1200" b="0" i="1" smtClean="0">
                        <a:latin typeface="Cambria Math" panose="02040503050406030204" pitchFamily="18" charset="0"/>
                      </a:rPr>
                      <m:t>、</m:t>
                    </m:r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{6,8}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，</a:t>
                </a:r>
                <a:endParaRPr lang="en-US" altLang="zh-TW" sz="1200" dirty="0" smtClean="0"/>
              </a:p>
              <a:p>
                <a:r>
                  <a:rPr lang="zh-TW" altLang="en-US" sz="1200" dirty="0" smtClean="0"/>
                  <a:t>因此現在只剩</a:t>
                </a:r>
                <a:r>
                  <a:rPr lang="en-US" altLang="zh-TW" sz="1200" dirty="0" smtClean="0"/>
                  <a:t>5</a:t>
                </a:r>
                <a:r>
                  <a:rPr lang="zh-TW" altLang="en-US" sz="1200" dirty="0" smtClean="0"/>
                  <a:t>個</a:t>
                </a:r>
                <a:r>
                  <a:rPr lang="en-US" altLang="zh-TW" sz="1200" dirty="0" smtClean="0"/>
                  <a:t>sub-group</a:t>
                </a:r>
              </a:p>
              <a:p>
                <a:r>
                  <a:rPr lang="zh-TW" altLang="en-US" sz="1200" dirty="0" smtClean="0"/>
                  <a:t>而全部的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的數量從</a:t>
                </a:r>
                <a:r>
                  <a:rPr lang="en-US" altLang="zh-TW" sz="1200" dirty="0" smtClean="0"/>
                  <a:t>36</a:t>
                </a:r>
                <a:r>
                  <a:rPr lang="zh-TW" altLang="en-US" sz="1200" dirty="0" smtClean="0"/>
                  <a:t>降為</a:t>
                </a:r>
                <a:r>
                  <a:rPr lang="en-US" altLang="zh-TW" sz="1200" dirty="0" smtClean="0"/>
                  <a:t>11(1</a:t>
                </a:r>
                <a:r>
                  <a:rPr lang="zh-TW" altLang="en-US" sz="1200" dirty="0" smtClean="0"/>
                  <a:t>是因為</a:t>
                </a:r>
                <a:r>
                  <a:rPr lang="en-US" altLang="zh-TW" sz="1200" dirty="0" smtClean="0"/>
                  <a:t>G1</a:t>
                </a:r>
                <a:r>
                  <a:rPr lang="zh-TW" altLang="en-US" sz="1200" dirty="0" smtClean="0"/>
                  <a:t>不再細分</a:t>
                </a:r>
                <a:r>
                  <a:rPr lang="en-US" altLang="zh-TW" sz="1200" dirty="0" smtClean="0"/>
                  <a:t>sub-group)</a:t>
                </a:r>
              </a:p>
              <a:p>
                <a:endParaRPr lang="en-US" altLang="zh-TW" sz="1200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而</a:t>
                </a:r>
                <a:r>
                  <a:rPr lang="en-US" altLang="zh-TW" dirty="0" smtClean="0"/>
                  <a:t>sub-group</a:t>
                </a:r>
                <a:r>
                  <a:rPr lang="zh-TW" altLang="en-US" dirty="0" smtClean="0"/>
                  <a:t>的部份</a:t>
                </a:r>
                <a:r>
                  <a:rPr lang="zh-TW" altLang="en-US" dirty="0" smtClean="0"/>
                  <a:t>，</a:t>
                </a:r>
                <a:r>
                  <a:rPr lang="zh-TW" altLang="en-US" sz="1200" dirty="0" smtClean="0"/>
                  <a:t>所需要紀錄的</a:t>
                </a:r>
                <a:r>
                  <a:rPr lang="en-US" altLang="zh-TW" sz="1200" dirty="0" smtClean="0"/>
                  <a:t>total bits</a:t>
                </a:r>
                <a:r>
                  <a:rPr lang="zh-TW" altLang="en-US" sz="1200" dirty="0" smtClean="0"/>
                  <a:t>數相同，所以</a:t>
                </a:r>
                <a:r>
                  <a:rPr lang="zh-TW" altLang="en-US" dirty="0" smtClean="0"/>
                  <a:t>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{2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4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9})</a:t>
                </a:r>
                <a:r>
                  <a:rPr lang="zh-TW" altLang="en-US" sz="1200" i="0" smtClean="0">
                    <a:latin typeface="Cambria Math" panose="02040503050406030204" pitchFamily="18" charset="0"/>
                  </a:rPr>
                  <a:t> 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𝑖^2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𝑖^4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𝑖^9</a:t>
                </a:r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合併再一起，同理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𝑖^({3,7})</a:t>
                </a:r>
                <a:r>
                  <a:rPr lang="zh-TW" altLang="en-US" sz="1200" b="0" i="0" smtClean="0">
                    <a:latin typeface="Cambria Math" panose="02040503050406030204" pitchFamily="18" charset="0"/>
                  </a:rPr>
                  <a:t> 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𝑖^({6,8})</a:t>
                </a:r>
                <a:r>
                  <a:rPr lang="zh-TW" altLang="en-US" sz="1200" dirty="0" smtClean="0"/>
                  <a:t>，</a:t>
                </a:r>
                <a:endParaRPr lang="en-US" altLang="zh-TW" sz="1200" dirty="0" smtClean="0"/>
              </a:p>
              <a:p>
                <a:r>
                  <a:rPr lang="zh-TW" altLang="en-US" sz="1200" dirty="0" smtClean="0"/>
                  <a:t>因此現在</a:t>
                </a:r>
                <a:r>
                  <a:rPr lang="zh-TW" altLang="en-US" sz="1200" dirty="0" smtClean="0"/>
                  <a:t>只剩</a:t>
                </a:r>
                <a:r>
                  <a:rPr lang="en-US" altLang="zh-TW" sz="1200" dirty="0" smtClean="0"/>
                  <a:t>5</a:t>
                </a:r>
                <a:r>
                  <a:rPr lang="zh-TW" altLang="en-US" sz="1200" dirty="0" smtClean="0"/>
                  <a:t>個</a:t>
                </a:r>
                <a:r>
                  <a:rPr lang="en-US" altLang="zh-TW" sz="1200" dirty="0" smtClean="0"/>
                  <a:t>sub-group</a:t>
                </a:r>
              </a:p>
              <a:p>
                <a:r>
                  <a:rPr lang="zh-TW" altLang="en-US" sz="1200" dirty="0" smtClean="0"/>
                  <a:t>而全部的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的數量從</a:t>
                </a:r>
                <a:r>
                  <a:rPr lang="en-US" altLang="zh-TW" sz="1200" dirty="0" smtClean="0"/>
                  <a:t>36</a:t>
                </a:r>
                <a:r>
                  <a:rPr lang="zh-TW" altLang="en-US" sz="1200" dirty="0" smtClean="0"/>
                  <a:t>降為</a:t>
                </a:r>
                <a:r>
                  <a:rPr lang="en-US" altLang="zh-TW" sz="1200" dirty="0" smtClean="0"/>
                  <a:t>11(1</a:t>
                </a:r>
                <a:r>
                  <a:rPr lang="zh-TW" altLang="en-US" sz="1200" dirty="0" smtClean="0"/>
                  <a:t>是因為</a:t>
                </a:r>
                <a:r>
                  <a:rPr lang="en-US" altLang="zh-TW" sz="1200" dirty="0" smtClean="0"/>
                  <a:t>G1</a:t>
                </a:r>
                <a:r>
                  <a:rPr lang="zh-TW" altLang="en-US" sz="1200" dirty="0" smtClean="0"/>
                  <a:t>不再細分</a:t>
                </a:r>
                <a:r>
                  <a:rPr lang="en-US" altLang="zh-TW" sz="1200" dirty="0" smtClean="0"/>
                  <a:t>sub-group)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254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而</a:t>
                </a:r>
                <a:r>
                  <a:rPr lang="en-US" altLang="zh-TW" dirty="0" smtClean="0"/>
                  <a:t>sub-group</a:t>
                </a:r>
                <a:r>
                  <a:rPr lang="zh-TW" altLang="en-US" dirty="0" smtClean="0"/>
                  <a:t>的部份，</a:t>
                </a:r>
                <a:r>
                  <a:rPr lang="zh-TW" altLang="en-US" sz="1200" dirty="0" smtClean="0"/>
                  <a:t>所需要紀錄的</a:t>
                </a:r>
                <a:r>
                  <a:rPr lang="en-US" altLang="zh-TW" sz="1200" dirty="0" smtClean="0"/>
                  <a:t>total bits</a:t>
                </a:r>
                <a:r>
                  <a:rPr lang="zh-TW" altLang="en-US" sz="1200" dirty="0" smtClean="0"/>
                  <a:t>數相同，所以</a:t>
                </a:r>
                <a:r>
                  <a:rPr lang="zh-TW" altLang="en-US" dirty="0" smtClean="0"/>
                  <a:t>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{2</m:t>
                        </m:r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9}</m:t>
                        </m:r>
                      </m:sup>
                    </m:sSubSup>
                    <m:r>
                      <a:rPr lang="zh-TW" altLang="en-US" sz="1200" i="1" smtClean="0">
                        <a:latin typeface="Cambria Math" panose="02040503050406030204" pitchFamily="18" charset="0"/>
                      </a:rPr>
                      <m:t>將</m:t>
                    </m:r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合併再一起，同理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{3,7}</m:t>
                        </m:r>
                      </m:sup>
                    </m:sSubSup>
                    <m:r>
                      <a:rPr lang="zh-TW" altLang="en-US" sz="1200" b="0" i="1" smtClean="0">
                        <a:latin typeface="Cambria Math" panose="02040503050406030204" pitchFamily="18" charset="0"/>
                      </a:rPr>
                      <m:t>、</m:t>
                    </m:r>
                    <m:sSubSup>
                      <m:sSubSup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200" i="1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{6,8}</m:t>
                        </m:r>
                      </m:sup>
                    </m:sSubSup>
                  </m:oMath>
                </a14:m>
                <a:r>
                  <a:rPr lang="zh-TW" altLang="en-US" sz="1200" dirty="0" smtClean="0"/>
                  <a:t>，</a:t>
                </a:r>
                <a:endParaRPr lang="en-US" altLang="zh-TW" sz="1200" dirty="0" smtClean="0"/>
              </a:p>
              <a:p>
                <a:r>
                  <a:rPr lang="zh-TW" altLang="en-US" sz="1200" dirty="0" smtClean="0"/>
                  <a:t>因此現在只剩</a:t>
                </a:r>
                <a:r>
                  <a:rPr lang="en-US" altLang="zh-TW" sz="1200" dirty="0" smtClean="0"/>
                  <a:t>5</a:t>
                </a:r>
                <a:r>
                  <a:rPr lang="zh-TW" altLang="en-US" sz="1200" dirty="0" smtClean="0"/>
                  <a:t>個</a:t>
                </a:r>
                <a:r>
                  <a:rPr lang="en-US" altLang="zh-TW" sz="1200" dirty="0" smtClean="0"/>
                  <a:t>sub-group</a:t>
                </a:r>
              </a:p>
              <a:p>
                <a:r>
                  <a:rPr lang="zh-TW" altLang="en-US" sz="1200" dirty="0" smtClean="0"/>
                  <a:t>而全部的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的數量從</a:t>
                </a:r>
                <a:r>
                  <a:rPr lang="en-US" altLang="zh-TW" sz="1200" dirty="0" smtClean="0"/>
                  <a:t>36</a:t>
                </a:r>
                <a:r>
                  <a:rPr lang="zh-TW" altLang="en-US" sz="1200" dirty="0" smtClean="0"/>
                  <a:t>降為</a:t>
                </a:r>
                <a:r>
                  <a:rPr lang="en-US" altLang="zh-TW" sz="1200" dirty="0" smtClean="0"/>
                  <a:t>11(1</a:t>
                </a:r>
                <a:r>
                  <a:rPr lang="zh-TW" altLang="en-US" sz="1200" dirty="0" smtClean="0"/>
                  <a:t>是因為</a:t>
                </a:r>
                <a:r>
                  <a:rPr lang="en-US" altLang="zh-TW" sz="1200" dirty="0" smtClean="0"/>
                  <a:t>G1</a:t>
                </a:r>
                <a:r>
                  <a:rPr lang="zh-TW" altLang="en-US" sz="1200" dirty="0" smtClean="0"/>
                  <a:t>不再細分</a:t>
                </a:r>
                <a:r>
                  <a:rPr lang="en-US" altLang="zh-TW" sz="1200" dirty="0" smtClean="0"/>
                  <a:t>sub-group)</a:t>
                </a:r>
              </a:p>
              <a:p>
                <a:endParaRPr lang="en-US" altLang="zh-TW" sz="1200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而</a:t>
                </a:r>
                <a:r>
                  <a:rPr lang="en-US" altLang="zh-TW" dirty="0" smtClean="0"/>
                  <a:t>sub-group</a:t>
                </a:r>
                <a:r>
                  <a:rPr lang="zh-TW" altLang="en-US" dirty="0" smtClean="0"/>
                  <a:t>的部份</a:t>
                </a:r>
                <a:r>
                  <a:rPr lang="zh-TW" altLang="en-US" dirty="0" smtClean="0"/>
                  <a:t>，</a:t>
                </a:r>
                <a:r>
                  <a:rPr lang="zh-TW" altLang="en-US" sz="1200" dirty="0" smtClean="0"/>
                  <a:t>所需要紀錄的</a:t>
                </a:r>
                <a:r>
                  <a:rPr lang="en-US" altLang="zh-TW" sz="1200" dirty="0" smtClean="0"/>
                  <a:t>total bits</a:t>
                </a:r>
                <a:r>
                  <a:rPr lang="zh-TW" altLang="en-US" sz="1200" dirty="0" smtClean="0"/>
                  <a:t>數相同，所以</a:t>
                </a:r>
                <a:r>
                  <a:rPr lang="zh-TW" altLang="en-US" dirty="0" smtClean="0"/>
                  <a:t>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{2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4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9})</a:t>
                </a:r>
                <a:r>
                  <a:rPr lang="zh-TW" altLang="en-US" sz="1200" i="0" smtClean="0">
                    <a:latin typeface="Cambria Math" panose="02040503050406030204" pitchFamily="18" charset="0"/>
                  </a:rPr>
                  <a:t> 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𝑖^2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𝑖^4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𝑖^9</a:t>
                </a:r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合併再一起，同理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𝑖^({3,7})</a:t>
                </a:r>
                <a:r>
                  <a:rPr lang="zh-TW" altLang="en-US" sz="1200" b="0" i="0" smtClean="0">
                    <a:latin typeface="Cambria Math" panose="02040503050406030204" pitchFamily="18" charset="0"/>
                  </a:rPr>
                  <a:t> 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𝑖^({6,8})</a:t>
                </a:r>
                <a:r>
                  <a:rPr lang="zh-TW" altLang="en-US" sz="1200" dirty="0" smtClean="0"/>
                  <a:t>，</a:t>
                </a:r>
                <a:endParaRPr lang="en-US" altLang="zh-TW" sz="1200" dirty="0" smtClean="0"/>
              </a:p>
              <a:p>
                <a:r>
                  <a:rPr lang="zh-TW" altLang="en-US" sz="1200" dirty="0" smtClean="0"/>
                  <a:t>因此現在</a:t>
                </a:r>
                <a:r>
                  <a:rPr lang="zh-TW" altLang="en-US" sz="1200" dirty="0" smtClean="0"/>
                  <a:t>只剩</a:t>
                </a:r>
                <a:r>
                  <a:rPr lang="en-US" altLang="zh-TW" sz="1200" dirty="0" smtClean="0"/>
                  <a:t>5</a:t>
                </a:r>
                <a:r>
                  <a:rPr lang="zh-TW" altLang="en-US" sz="1200" dirty="0" smtClean="0"/>
                  <a:t>個</a:t>
                </a:r>
                <a:r>
                  <a:rPr lang="en-US" altLang="zh-TW" sz="1200" dirty="0" smtClean="0"/>
                  <a:t>sub-group</a:t>
                </a:r>
              </a:p>
              <a:p>
                <a:r>
                  <a:rPr lang="zh-TW" altLang="en-US" sz="1200" dirty="0" smtClean="0"/>
                  <a:t>而全部的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的數量從</a:t>
                </a:r>
                <a:r>
                  <a:rPr lang="en-US" altLang="zh-TW" sz="1200" dirty="0" smtClean="0"/>
                  <a:t>36</a:t>
                </a:r>
                <a:r>
                  <a:rPr lang="zh-TW" altLang="en-US" sz="1200" dirty="0" smtClean="0"/>
                  <a:t>降為</a:t>
                </a:r>
                <a:r>
                  <a:rPr lang="en-US" altLang="zh-TW" sz="1200" dirty="0" smtClean="0"/>
                  <a:t>11(1</a:t>
                </a:r>
                <a:r>
                  <a:rPr lang="zh-TW" altLang="en-US" sz="1200" dirty="0" smtClean="0"/>
                  <a:t>是因為</a:t>
                </a:r>
                <a:r>
                  <a:rPr lang="en-US" altLang="zh-TW" sz="1200" dirty="0" smtClean="0"/>
                  <a:t>G1</a:t>
                </a:r>
                <a:r>
                  <a:rPr lang="zh-TW" altLang="en-US" sz="1200" dirty="0" smtClean="0"/>
                  <a:t>不再細分</a:t>
                </a:r>
                <a:r>
                  <a:rPr lang="en-US" altLang="zh-TW" sz="1200" dirty="0" smtClean="0"/>
                  <a:t>sub-group)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40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sz="1200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而</a:t>
                </a:r>
                <a:r>
                  <a:rPr lang="en-US" altLang="zh-TW" dirty="0" smtClean="0"/>
                  <a:t>sub-group</a:t>
                </a:r>
                <a:r>
                  <a:rPr lang="zh-TW" altLang="en-US" dirty="0" smtClean="0"/>
                  <a:t>的部份</a:t>
                </a:r>
                <a:r>
                  <a:rPr lang="zh-TW" altLang="en-US" dirty="0" smtClean="0"/>
                  <a:t>，</a:t>
                </a:r>
                <a:r>
                  <a:rPr lang="zh-TW" altLang="en-US" sz="1200" dirty="0" smtClean="0"/>
                  <a:t>所需要紀錄的</a:t>
                </a:r>
                <a:r>
                  <a:rPr lang="en-US" altLang="zh-TW" sz="1200" dirty="0" smtClean="0"/>
                  <a:t>total bits</a:t>
                </a:r>
                <a:r>
                  <a:rPr lang="zh-TW" altLang="en-US" sz="1200" dirty="0" smtClean="0"/>
                  <a:t>數相同，所以</a:t>
                </a:r>
                <a:r>
                  <a:rPr lang="zh-TW" altLang="en-US" dirty="0" smtClean="0"/>
                  <a:t>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{2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4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9})</a:t>
                </a:r>
                <a:r>
                  <a:rPr lang="zh-TW" altLang="en-US" sz="1200" i="0" smtClean="0">
                    <a:latin typeface="Cambria Math" panose="02040503050406030204" pitchFamily="18" charset="0"/>
                  </a:rPr>
                  <a:t> 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𝑖^2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𝑖^4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𝑖^9</a:t>
                </a:r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合併再一起，同理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𝑖^({3,7})</a:t>
                </a:r>
                <a:r>
                  <a:rPr lang="zh-TW" altLang="en-US" sz="1200" b="0" i="0" smtClean="0">
                    <a:latin typeface="Cambria Math" panose="02040503050406030204" pitchFamily="18" charset="0"/>
                  </a:rPr>
                  <a:t> 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𝑖^({6,8})</a:t>
                </a:r>
                <a:r>
                  <a:rPr lang="zh-TW" altLang="en-US" sz="1200" dirty="0" smtClean="0"/>
                  <a:t>，</a:t>
                </a:r>
                <a:endParaRPr lang="en-US" altLang="zh-TW" sz="1200" dirty="0" smtClean="0"/>
              </a:p>
              <a:p>
                <a:r>
                  <a:rPr lang="zh-TW" altLang="en-US" sz="1200" dirty="0" smtClean="0"/>
                  <a:t>因此現在</a:t>
                </a:r>
                <a:r>
                  <a:rPr lang="zh-TW" altLang="en-US" sz="1200" dirty="0" smtClean="0"/>
                  <a:t>只剩</a:t>
                </a:r>
                <a:r>
                  <a:rPr lang="en-US" altLang="zh-TW" sz="1200" dirty="0" smtClean="0"/>
                  <a:t>5</a:t>
                </a:r>
                <a:r>
                  <a:rPr lang="zh-TW" altLang="en-US" sz="1200" dirty="0" smtClean="0"/>
                  <a:t>個</a:t>
                </a:r>
                <a:r>
                  <a:rPr lang="en-US" altLang="zh-TW" sz="1200" dirty="0" smtClean="0"/>
                  <a:t>sub-group</a:t>
                </a:r>
              </a:p>
              <a:p>
                <a:r>
                  <a:rPr lang="zh-TW" altLang="en-US" sz="1200" dirty="0" smtClean="0"/>
                  <a:t>而全部的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的數量從</a:t>
                </a:r>
                <a:r>
                  <a:rPr lang="en-US" altLang="zh-TW" sz="1200" dirty="0" smtClean="0"/>
                  <a:t>36</a:t>
                </a:r>
                <a:r>
                  <a:rPr lang="zh-TW" altLang="en-US" sz="1200" dirty="0" smtClean="0"/>
                  <a:t>降為</a:t>
                </a:r>
                <a:r>
                  <a:rPr lang="en-US" altLang="zh-TW" sz="1200" dirty="0" smtClean="0"/>
                  <a:t>11(1</a:t>
                </a:r>
                <a:r>
                  <a:rPr lang="zh-TW" altLang="en-US" sz="1200" dirty="0" smtClean="0"/>
                  <a:t>是因為</a:t>
                </a:r>
                <a:r>
                  <a:rPr lang="en-US" altLang="zh-TW" sz="1200" dirty="0" smtClean="0"/>
                  <a:t>G1</a:t>
                </a:r>
                <a:r>
                  <a:rPr lang="zh-TW" altLang="en-US" sz="1200" dirty="0" smtClean="0"/>
                  <a:t>不再細分</a:t>
                </a:r>
                <a:r>
                  <a:rPr lang="en-US" altLang="zh-TW" sz="1200" dirty="0" smtClean="0"/>
                  <a:t>sub-group)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303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sz="1200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而</a:t>
                </a:r>
                <a:r>
                  <a:rPr lang="en-US" altLang="zh-TW" dirty="0" smtClean="0"/>
                  <a:t>sub-group</a:t>
                </a:r>
                <a:r>
                  <a:rPr lang="zh-TW" altLang="en-US" dirty="0" smtClean="0"/>
                  <a:t>的部份</a:t>
                </a:r>
                <a:r>
                  <a:rPr lang="zh-TW" altLang="en-US" dirty="0" smtClean="0"/>
                  <a:t>，</a:t>
                </a:r>
                <a:r>
                  <a:rPr lang="zh-TW" altLang="en-US" sz="1200" dirty="0" smtClean="0"/>
                  <a:t>所需要紀錄的</a:t>
                </a:r>
                <a:r>
                  <a:rPr lang="en-US" altLang="zh-TW" sz="1200" dirty="0" smtClean="0"/>
                  <a:t>total bits</a:t>
                </a:r>
                <a:r>
                  <a:rPr lang="zh-TW" altLang="en-US" sz="1200" dirty="0" smtClean="0"/>
                  <a:t>數相同，所以</a:t>
                </a:r>
                <a:r>
                  <a:rPr lang="zh-TW" altLang="en-US" dirty="0" smtClean="0"/>
                  <a:t>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{2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4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9})</a:t>
                </a:r>
                <a:r>
                  <a:rPr lang="zh-TW" altLang="en-US" sz="1200" i="0" smtClean="0">
                    <a:latin typeface="Cambria Math" panose="02040503050406030204" pitchFamily="18" charset="0"/>
                  </a:rPr>
                  <a:t> 將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𝑖^2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𝑖^4</a:t>
                </a:r>
                <a:r>
                  <a:rPr lang="zh-TW" altLang="en-US" sz="1200" dirty="0" smtClean="0"/>
                  <a:t>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𝑖^9</a:t>
                </a:r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合併再一起，同理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𝑖^({3,7})</a:t>
                </a:r>
                <a:r>
                  <a:rPr lang="zh-TW" altLang="en-US" sz="1200" b="0" i="0" smtClean="0">
                    <a:latin typeface="Cambria Math" panose="02040503050406030204" pitchFamily="18" charset="0"/>
                  </a:rPr>
                  <a:t> 、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G_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𝑖^({6,8})</a:t>
                </a:r>
                <a:r>
                  <a:rPr lang="zh-TW" altLang="en-US" sz="1200" dirty="0" smtClean="0"/>
                  <a:t>，</a:t>
                </a:r>
                <a:endParaRPr lang="en-US" altLang="zh-TW" sz="1200" dirty="0" smtClean="0"/>
              </a:p>
              <a:p>
                <a:r>
                  <a:rPr lang="zh-TW" altLang="en-US" sz="1200" dirty="0" smtClean="0"/>
                  <a:t>因此現在</a:t>
                </a:r>
                <a:r>
                  <a:rPr lang="zh-TW" altLang="en-US" sz="1200" dirty="0" smtClean="0"/>
                  <a:t>只剩</a:t>
                </a:r>
                <a:r>
                  <a:rPr lang="en-US" altLang="zh-TW" sz="1200" dirty="0" smtClean="0"/>
                  <a:t>5</a:t>
                </a:r>
                <a:r>
                  <a:rPr lang="zh-TW" altLang="en-US" sz="1200" dirty="0" smtClean="0"/>
                  <a:t>個</a:t>
                </a:r>
                <a:r>
                  <a:rPr lang="en-US" altLang="zh-TW" sz="1200" dirty="0" smtClean="0"/>
                  <a:t>sub-group</a:t>
                </a:r>
              </a:p>
              <a:p>
                <a:r>
                  <a:rPr lang="zh-TW" altLang="en-US" sz="1200" dirty="0" smtClean="0"/>
                  <a:t>而全部的</a:t>
                </a:r>
                <a:r>
                  <a:rPr lang="en-US" altLang="zh-TW" sz="1200" dirty="0" smtClean="0"/>
                  <a:t>sub-group</a:t>
                </a:r>
                <a:r>
                  <a:rPr lang="zh-TW" altLang="en-US" sz="1200" dirty="0" smtClean="0"/>
                  <a:t>的數量從</a:t>
                </a:r>
                <a:r>
                  <a:rPr lang="en-US" altLang="zh-TW" sz="1200" dirty="0" smtClean="0"/>
                  <a:t>36</a:t>
                </a:r>
                <a:r>
                  <a:rPr lang="zh-TW" altLang="en-US" sz="1200" dirty="0" smtClean="0"/>
                  <a:t>降為</a:t>
                </a:r>
                <a:r>
                  <a:rPr lang="en-US" altLang="zh-TW" sz="1200" dirty="0" smtClean="0"/>
                  <a:t>11(1</a:t>
                </a:r>
                <a:r>
                  <a:rPr lang="zh-TW" altLang="en-US" sz="1200" dirty="0" smtClean="0"/>
                  <a:t>是因為</a:t>
                </a:r>
                <a:r>
                  <a:rPr lang="en-US" altLang="zh-TW" sz="1200" dirty="0" smtClean="0"/>
                  <a:t>G1</a:t>
                </a:r>
                <a:r>
                  <a:rPr lang="zh-TW" altLang="en-US" sz="1200" dirty="0" smtClean="0"/>
                  <a:t>不再細分</a:t>
                </a:r>
                <a:r>
                  <a:rPr lang="en-US" altLang="zh-TW" sz="1200" dirty="0" smtClean="0"/>
                  <a:t>sub-group)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76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使用的板子是</a:t>
            </a:r>
            <a:r>
              <a:rPr lang="en-US" altLang="zh-TW" dirty="0" smtClean="0"/>
              <a:t>Virtex-6</a:t>
            </a:r>
          </a:p>
          <a:p>
            <a:r>
              <a:rPr lang="en-US" altLang="zh-TW" dirty="0" err="1" smtClean="0"/>
              <a:t>Pd</a:t>
            </a:r>
            <a:r>
              <a:rPr lang="zh-TW" altLang="en-US" dirty="0" smtClean="0"/>
              <a:t>是</a:t>
            </a:r>
            <a:r>
              <a:rPr lang="en-US" altLang="zh-TW" dirty="0" smtClean="0"/>
              <a:t>LL</a:t>
            </a:r>
            <a:r>
              <a:rPr lang="zh-TW" altLang="en-US" dirty="0" smtClean="0"/>
              <a:t>的深度上限，假如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數量超過</a:t>
            </a:r>
            <a:r>
              <a:rPr lang="en-US" altLang="zh-TW" dirty="0" err="1" smtClean="0"/>
              <a:t>Pd</a:t>
            </a:r>
            <a:r>
              <a:rPr lang="zh-TW" altLang="en-US" dirty="0" smtClean="0"/>
              <a:t>時，剩下的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就會儲存至</a:t>
            </a:r>
            <a:r>
              <a:rPr lang="en-US" altLang="zh-TW" dirty="0" smtClean="0"/>
              <a:t>TCAM</a:t>
            </a:r>
            <a:r>
              <a:rPr lang="zh-TW" altLang="en-US" dirty="0" smtClean="0"/>
              <a:t>中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408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ctr">
              <a:buFont typeface="Arial" panose="020B0604020202020204" pitchFamily="34" charset="0"/>
              <a:buNone/>
            </a:pP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Backtracking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實做在硬體上需要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stalling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pipeline</a:t>
            </a:r>
          </a:p>
          <a:p>
            <a:pPr marL="0" indent="0" rtl="0" fontAlgn="ctr">
              <a:buFont typeface="Arial" panose="020B0604020202020204" pitchFamily="34" charset="0"/>
              <a:buNone/>
            </a:pP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Memory</a:t>
            </a:r>
            <a:r>
              <a:rPr kumimoji="1" lang="en-US" altLang="zh-TW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  inefficiency</a:t>
            </a:r>
            <a:r>
              <a:rPr kumimoji="1" lang="zh-TW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則是因為實做在硬體上時，</a:t>
            </a:r>
            <a:r>
              <a:rPr kumimoji="1" lang="en-US" altLang="zh-TW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node</a:t>
            </a:r>
            <a:r>
              <a:rPr kumimoji="1" lang="zh-TW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無法動態配置</a:t>
            </a:r>
            <a:r>
              <a:rPr kumimoji="1" lang="en-US" altLang="zh-TW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memory</a:t>
            </a:r>
            <a:r>
              <a:rPr kumimoji="1" lang="zh-TW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，</a:t>
            </a:r>
            <a:endParaRPr kumimoji="1" lang="en-US" altLang="zh-TW" sz="1200" kern="1200" baseline="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  <a:p>
            <a:pPr marL="0" indent="0" rtl="0" fontAlgn="ctr">
              <a:buFont typeface="Arial" panose="020B0604020202020204" pitchFamily="34" charset="0"/>
              <a:buNone/>
            </a:pPr>
            <a:r>
              <a:rPr kumimoji="1" lang="zh-TW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只能依照最大的</a:t>
            </a:r>
            <a:r>
              <a:rPr kumimoji="1" lang="en-US" altLang="zh-TW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node</a:t>
            </a:r>
            <a:r>
              <a:rPr kumimoji="1" lang="zh-TW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來建</a:t>
            </a:r>
            <a:r>
              <a:rPr kumimoji="1" lang="en-US" altLang="zh-TW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trie</a:t>
            </a:r>
            <a:r>
              <a:rPr kumimoji="1" lang="zh-TW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，因此造成</a:t>
            </a:r>
            <a:r>
              <a:rPr kumimoji="1" lang="en-US" altLang="zh-TW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memory</a:t>
            </a:r>
            <a:r>
              <a:rPr kumimoji="1" lang="zh-TW" alt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的浪費</a:t>
            </a:r>
            <a:endParaRPr kumimoji="1" lang="zh-TW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707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Alpha</a:t>
            </a:r>
            <a:r>
              <a:rPr lang="en-US" altLang="zh-TW" baseline="0" dirty="0" smtClean="0"/>
              <a:t> t</a:t>
            </a:r>
            <a:r>
              <a:rPr lang="zh-TW" altLang="en-US" baseline="0" dirty="0" smtClean="0"/>
              <a:t>是儲存在</a:t>
            </a:r>
            <a:r>
              <a:rPr lang="en-US" altLang="zh-TW" baseline="0" dirty="0" smtClean="0"/>
              <a:t>TCAM</a:t>
            </a:r>
            <a:r>
              <a:rPr lang="zh-TW" altLang="en-US" baseline="0" dirty="0" smtClean="0"/>
              <a:t>的比例</a:t>
            </a:r>
            <a:endParaRPr lang="en-US" altLang="zh-TW" baseline="0" dirty="0" smtClean="0"/>
          </a:p>
          <a:p>
            <a:r>
              <a:rPr lang="zh-TW" altLang="en-US" baseline="0" dirty="0" smtClean="0"/>
              <a:t>這個是</a:t>
            </a:r>
            <a:r>
              <a:rPr lang="en-US" altLang="zh-TW" baseline="0" dirty="0" err="1" smtClean="0"/>
              <a:t>Pd</a:t>
            </a:r>
            <a:r>
              <a:rPr lang="zh-TW" altLang="en-US" baseline="0" dirty="0" smtClean="0"/>
              <a:t>跟</a:t>
            </a:r>
            <a:r>
              <a:rPr lang="en-US" altLang="zh-TW" baseline="0" dirty="0" smtClean="0"/>
              <a:t>alpha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t</a:t>
            </a:r>
            <a:r>
              <a:rPr lang="zh-TW" altLang="en-US" baseline="0" dirty="0" smtClean="0"/>
              <a:t>的關係圖</a:t>
            </a:r>
            <a:endParaRPr lang="en-US" altLang="zh-TW" baseline="0" dirty="0" smtClean="0"/>
          </a:p>
          <a:p>
            <a:r>
              <a:rPr lang="en-US" altLang="zh-TW" baseline="0" dirty="0" err="1" smtClean="0"/>
              <a:t>Pd</a:t>
            </a:r>
            <a:r>
              <a:rPr lang="en-US" altLang="zh-TW" baseline="0" dirty="0" smtClean="0"/>
              <a:t>=40</a:t>
            </a:r>
            <a:r>
              <a:rPr lang="zh-TW" altLang="en-US" baseline="0" dirty="0" smtClean="0"/>
              <a:t>，</a:t>
            </a:r>
            <a:r>
              <a:rPr lang="en-US" altLang="zh-TW" baseline="0" dirty="0" smtClean="0"/>
              <a:t>alpha t&lt;1%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1447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括號裡，左邊的數字是</a:t>
            </a:r>
            <a:r>
              <a:rPr lang="en-US" altLang="zh-TW" dirty="0" smtClean="0"/>
              <a:t>RT</a:t>
            </a:r>
            <a:r>
              <a:rPr lang="zh-TW" altLang="en-US" dirty="0" smtClean="0"/>
              <a:t>的深度，右邊的是</a:t>
            </a:r>
            <a:r>
              <a:rPr lang="en-US" altLang="zh-TW" dirty="0" smtClean="0"/>
              <a:t>LL</a:t>
            </a:r>
            <a:r>
              <a:rPr lang="zh-TW" altLang="en-US" dirty="0" smtClean="0"/>
              <a:t>的深度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988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ctr">
              <a:buFont typeface="Arial" panose="020B0604020202020204" pitchFamily="34" charset="0"/>
              <a:buNone/>
            </a:pPr>
            <a:endParaRPr kumimoji="1"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61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ctr">
              <a:buFont typeface="Arial" panose="020B0604020202020204" pitchFamily="34" charset="0"/>
              <a:buNone/>
            </a:pPr>
            <a:endParaRPr kumimoji="1"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28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47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077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剛剛</a:t>
            </a:r>
            <a:r>
              <a:rPr lang="en-US" altLang="zh-TW" sz="2400" dirty="0" smtClean="0"/>
              <a:t>step1</a:t>
            </a:r>
            <a:r>
              <a:rPr lang="zh-TW" altLang="en-US" sz="2400" dirty="0" smtClean="0"/>
              <a:t>分出來的</a:t>
            </a:r>
            <a:r>
              <a:rPr lang="en-US" altLang="zh-TW" sz="2400" dirty="0" smtClean="0"/>
              <a:t>group</a:t>
            </a:r>
            <a:r>
              <a:rPr lang="zh-TW" altLang="en-US" sz="2400" dirty="0" smtClean="0"/>
              <a:t>都可以再細分出這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個</a:t>
            </a:r>
            <a:r>
              <a:rPr lang="en-US" altLang="zh-TW" sz="2400" dirty="0" smtClean="0"/>
              <a:t>sub-group</a:t>
            </a:r>
            <a:r>
              <a:rPr lang="zh-TW" altLang="en-US" sz="2400" dirty="0" smtClean="0"/>
              <a:t>，因此一共會有</a:t>
            </a:r>
            <a:r>
              <a:rPr lang="en-US" altLang="zh-TW" sz="2400" dirty="0" smtClean="0"/>
              <a:t>36</a:t>
            </a:r>
            <a:r>
              <a:rPr lang="zh-TW" altLang="en-US" sz="2400" dirty="0" smtClean="0"/>
              <a:t>個</a:t>
            </a:r>
            <a:r>
              <a:rPr lang="en-US" altLang="zh-TW" sz="2400" dirty="0" smtClean="0"/>
              <a:t>sub-</a:t>
            </a:r>
            <a:r>
              <a:rPr lang="en-US" altLang="zh-TW" sz="2400" dirty="0" err="1" smtClean="0"/>
              <a:t>gruoup</a:t>
            </a:r>
            <a:endParaRPr lang="en-US" altLang="zh-TW" sz="24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再利用這</a:t>
            </a:r>
            <a:r>
              <a:rPr lang="en-US" altLang="zh-TW" sz="2400" dirty="0" smtClean="0"/>
              <a:t>36</a:t>
            </a:r>
            <a:r>
              <a:rPr lang="zh-TW" altLang="en-US" sz="2400" dirty="0" smtClean="0"/>
              <a:t>個</a:t>
            </a:r>
            <a:r>
              <a:rPr lang="en-US" altLang="zh-TW" sz="2400" dirty="0" smtClean="0"/>
              <a:t>group</a:t>
            </a:r>
            <a:r>
              <a:rPr lang="zh-TW" altLang="en-US" sz="2400" dirty="0" smtClean="0"/>
              <a:t>來建</a:t>
            </a:r>
            <a:r>
              <a:rPr lang="en-US" altLang="zh-TW" sz="2400" dirty="0" smtClean="0"/>
              <a:t>tree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57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這個例子的</a:t>
            </a:r>
            <a:r>
              <a:rPr lang="en-US" altLang="zh-TW" sz="2400" dirty="0" smtClean="0"/>
              <a:t>rule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table</a:t>
            </a:r>
            <a:r>
              <a:rPr lang="zh-TW" altLang="en-US" sz="2400" dirty="0" smtClean="0"/>
              <a:t>在右邊，</a:t>
            </a:r>
            <a:endParaRPr lang="en-US" altLang="zh-TW" sz="24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RT</a:t>
            </a:r>
            <a:r>
              <a:rPr lang="zh-TW" altLang="en-US" sz="2400" dirty="0" smtClean="0"/>
              <a:t>的部份跟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dynamic segment tree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一樣，但此部份就只存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range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的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upper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及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lower bound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LL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的部份則是將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match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該段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range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的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rules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串起來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65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400" dirty="0" smtClean="0"/>
                  <a:t>這是利用剛剛的</a:t>
                </a:r>
                <a:r>
                  <a:rPr lang="en-US" altLang="zh-TW" sz="2400" dirty="0" smtClean="0"/>
                  <a:t>rule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table</a:t>
                </a:r>
                <a:r>
                  <a:rPr lang="zh-TW" altLang="en-US" sz="2400" dirty="0" smtClean="0"/>
                  <a:t>建出來的</a:t>
                </a:r>
                <a:r>
                  <a:rPr lang="en-US" altLang="zh-TW" sz="2400" dirty="0" smtClean="0"/>
                  <a:t>RLHS</a:t>
                </a:r>
                <a:r>
                  <a:rPr lang="zh-TW" altLang="en-US" sz="2400" baseline="0" dirty="0" smtClean="0"/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m:rPr>
                        <m:sty m:val="p"/>
                      </m:rPr>
                      <a:rPr lang="en-US" altLang="zh-TW" sz="2400" b="0" i="1" smtClean="0">
                        <a:latin typeface="Cambria Math" panose="02040503050406030204" pitchFamily="18" charset="0"/>
                      </a:rPr>
                      <m:t>LL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1" smtClean="0">
                        <a:latin typeface="Cambria Math" panose="02040503050406030204" pitchFamily="18" charset="0"/>
                      </a:rPr>
                      <m:t>stage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中，存的是</m:t>
                    </m:r>
                  </m:oMath>
                </a14:m>
                <a:r>
                  <a:rPr lang="en-US" altLang="zh-TW" sz="2400" dirty="0" err="1" smtClean="0"/>
                  <a:t>DstIP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err="1" smtClean="0"/>
                  <a:t>DstLen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smtClean="0"/>
                  <a:t>proto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smtClean="0"/>
                  <a:t>priority</a:t>
                </a:r>
              </a:p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400" dirty="0" smtClean="0"/>
                  <a:t>這是利用剛剛的</a:t>
                </a:r>
                <a:r>
                  <a:rPr lang="en-US" altLang="zh-TW" sz="2400" dirty="0" smtClean="0"/>
                  <a:t>rule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table</a:t>
                </a:r>
                <a:r>
                  <a:rPr lang="zh-TW" altLang="en-US" sz="2400" dirty="0" smtClean="0"/>
                  <a:t>建出來的</a:t>
                </a:r>
                <a:r>
                  <a:rPr lang="en-US" altLang="zh-TW" sz="2400" dirty="0" smtClean="0"/>
                  <a:t>RLHS</a:t>
                </a:r>
                <a:r>
                  <a:rPr lang="zh-TW" altLang="en-US" sz="2400" baseline="0" dirty="0" smtClean="0"/>
                  <a:t>，</a:t>
                </a:r>
                <a:r>
                  <a:rPr lang="en-US" altLang="zh-TW" sz="2400" b="0" i="0" smtClean="0">
                    <a:latin typeface="Cambria Math" panose="02040503050406030204" pitchFamily="18" charset="0"/>
                  </a:rPr>
                  <a:t>𝐺_4^1</a:t>
                </a:r>
                <a:r>
                  <a:rPr lang="zh-TW" altLang="en-US" sz="2400" b="0" i="0" smtClean="0">
                    <a:latin typeface="Cambria Math" panose="02040503050406030204" pitchFamily="18" charset="0"/>
                  </a:rPr>
                  <a:t> 的</a:t>
                </a:r>
                <a:r>
                  <a:rPr lang="en-US" altLang="zh-TW" sz="2400" b="0" i="0" smtClean="0">
                    <a:latin typeface="Cambria Math" panose="02040503050406030204" pitchFamily="18" charset="0"/>
                  </a:rPr>
                  <a:t>LL</a:t>
                </a:r>
                <a:r>
                  <a:rPr lang="zh-TW" altLang="en-US" sz="2400" b="0" i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b="0" i="0" smtClean="0">
                    <a:latin typeface="Cambria Math" panose="02040503050406030204" pitchFamily="18" charset="0"/>
                  </a:rPr>
                  <a:t>stage</a:t>
                </a:r>
                <a:r>
                  <a:rPr lang="zh-TW" altLang="en-US" sz="2400" b="0" i="0" smtClean="0">
                    <a:latin typeface="Cambria Math" panose="02040503050406030204" pitchFamily="18" charset="0"/>
                  </a:rPr>
                  <a:t>中，存的是</a:t>
                </a:r>
                <a:r>
                  <a:rPr lang="en-US" altLang="zh-TW" sz="2400" dirty="0" err="1" smtClean="0"/>
                  <a:t>DstIP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err="1" smtClean="0"/>
                  <a:t>DstLen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smtClean="0"/>
                  <a:t>proto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smtClean="0"/>
                  <a:t>priority</a:t>
                </a:r>
              </a:p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2400" dirty="0" smtClean="0"/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zh-TW" altLang="zh-TW" sz="18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6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zh-TW" altLang="zh-TW" sz="18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075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475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C9BD-28E7-46DD-B1A1-056B20BB952B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4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E1F5-50B1-4CE8-8F89-A92D8288A8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54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63C4-5796-4CB8-9246-BB7D822A9623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2D41-EE38-41B4-9123-37E68DC21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73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7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7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784B-4654-4F10-A9FB-FDBCB380CB6E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790A-C389-4702-BA49-D47069D278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94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7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7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BDE1-78BE-476E-9A53-6EDCEB091911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20A4-2B18-417C-BF0C-87F6A8BC3F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80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7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58F4-95EF-4DCE-98FD-F53871B7F89D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C03D-9940-487B-A213-57953C001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91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B58A-69F2-48AE-AEBB-6D21A13BC2C1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1313-9710-4FC7-93C3-43BF74672E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175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9EE8-500B-440D-B051-E71DB98E059C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8173-3607-416C-9A43-FBC4D1CF92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65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7"/>
            <a:ext cx="37719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7"/>
            <a:ext cx="37719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F54-BD68-4EF7-BF9B-621023BC15A8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6ABE-187B-4972-8083-5863B1EE3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8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4D7F-14A0-4436-BB8C-34BB5F33899C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1DB4-9566-4A57-AB01-D8B3649801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634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B379-D61D-4EB8-97AD-2C38FA4AA602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EEC5-EAD9-4695-B32B-DF9D675F30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4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5F4-D695-492D-8069-1573DC3488CE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4478-76D2-4ADC-AEE7-9114CE5070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24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210A-F546-433C-A2D7-1A884705F2DB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1030-6E75-4C62-B78A-51EFB0908E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15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C272-7CDF-4B3A-AFF5-2B2F70B71CA6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5BCC-3B1A-4243-96FB-D4A046BE8E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6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7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E6FEB1-63CB-4C41-94AF-66AA821313E5}" type="datetime1">
              <a:rPr lang="zh-TW" altLang="en-US"/>
              <a:pPr>
                <a:defRPr/>
              </a:pPr>
              <a:t>2015/8/12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4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6D347A-3B80-46CA-86FE-680372FEF8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6" y="212725"/>
            <a:ext cx="8823325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18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23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195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165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536" y="1666280"/>
            <a:ext cx="8343926" cy="1458515"/>
          </a:xfrm>
        </p:spPr>
        <p:txBody>
          <a:bodyPr/>
          <a:lstStyle/>
          <a:p>
            <a:r>
              <a:rPr lang="en-US" altLang="zh-TW" sz="2400" i="0" dirty="0"/>
              <a:t>Range Tree-Linked List Hierarchical Search</a:t>
            </a:r>
            <a:br>
              <a:rPr lang="en-US" altLang="zh-TW" sz="2400" i="0" dirty="0"/>
            </a:br>
            <a:r>
              <a:rPr lang="en-US" altLang="zh-TW" sz="2400" i="0" dirty="0"/>
              <a:t>Structure for Packet Classification on FPGAs</a:t>
            </a:r>
            <a:endParaRPr lang="zh-TW" altLang="zh-TW" sz="2100" b="1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6585" y="3708797"/>
            <a:ext cx="6561799" cy="1620441"/>
          </a:xfrm>
        </p:spPr>
        <p:txBody>
          <a:bodyPr/>
          <a:lstStyle/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Authors : </a:t>
            </a:r>
            <a:r>
              <a:rPr lang="en-US" altLang="zh-TW" sz="1400" dirty="0" err="1" smtClean="0"/>
              <a:t>Oguzhan</a:t>
            </a:r>
            <a:r>
              <a:rPr lang="en-US" altLang="zh-TW" sz="1400" dirty="0" smtClean="0"/>
              <a:t> </a:t>
            </a:r>
            <a:r>
              <a:rPr lang="en-US" altLang="zh-TW" sz="1400" dirty="0" err="1" smtClean="0"/>
              <a:t>Erdem</a:t>
            </a:r>
            <a:r>
              <a:rPr lang="en-US" altLang="zh-TW" sz="1400" dirty="0" smtClean="0"/>
              <a:t> and </a:t>
            </a:r>
            <a:r>
              <a:rPr lang="en-US" altLang="zh-TW" sz="1400" dirty="0"/>
              <a:t>Aydin </a:t>
            </a:r>
            <a:r>
              <a:rPr lang="en-US" altLang="zh-TW" sz="1400" dirty="0" err="1"/>
              <a:t>Carus</a:t>
            </a:r>
            <a:r>
              <a:rPr lang="zh-TW" altLang="en-US" sz="1500" b="1" dirty="0" smtClean="0">
                <a:latin typeface="Times New Roman" pitchFamily="18" charset="0"/>
                <a:cs typeface="Times New Roman" pitchFamily="18" charset="0"/>
              </a:rPr>
              <a:t>　 </a:t>
            </a:r>
            <a:endParaRPr lang="en-US" altLang="zh-TW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Publisher 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:Reconfigurable Computing and FPGAs (</a:t>
            </a:r>
            <a:r>
              <a:rPr lang="en-US" altLang="zh-TW" sz="1500" b="1" dirty="0" err="1">
                <a:latin typeface="Times New Roman" pitchFamily="18" charset="0"/>
                <a:cs typeface="Times New Roman" pitchFamily="18" charset="0"/>
              </a:rPr>
              <a:t>ReConFig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), 2013 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	International 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Conference on</a:t>
            </a:r>
            <a:endParaRPr lang="en-US" altLang="zh-TW" sz="1400" dirty="0" smtClean="0"/>
          </a:p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Presenter : Kai-</a:t>
            </a:r>
            <a:r>
              <a:rPr lang="en-US" altLang="zh-TW" sz="1500" b="1" dirty="0" err="1" smtClean="0">
                <a:latin typeface="Times New Roman" pitchFamily="18" charset="0"/>
                <a:cs typeface="Times New Roman" pitchFamily="18" charset="0"/>
              </a:rPr>
              <a:t>Hsun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 Li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2015/8/12</a:t>
            </a:r>
            <a:endParaRPr kumimoji="0" lang="en-US" altLang="zh-TW" sz="1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18086" y="1909763"/>
            <a:ext cx="566975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zh-TW" altLang="en-US" sz="2100" b="1">
              <a:solidFill>
                <a:schemeClr val="tx2"/>
              </a:solidFill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343151" y="5595627"/>
            <a:ext cx="4470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2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200" dirty="0"/>
              <a:t>National Cheng Kung University, Taiwan R.O.C.</a:t>
            </a: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1358502" y="2611635"/>
            <a:ext cx="6588919" cy="5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lang="zh-TW" altLang="zh-TW" sz="21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6"/>
            <a:ext cx="8166484" cy="647476"/>
          </a:xfrm>
        </p:spPr>
        <p:txBody>
          <a:bodyPr/>
          <a:lstStyle/>
          <a:p>
            <a:r>
              <a:rPr lang="en-US" altLang="zh-TW" sz="2800" dirty="0"/>
              <a:t>Proposed Scheme(4/4)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84784"/>
            <a:ext cx="7696200" cy="4015636"/>
          </a:xfrm>
        </p:spPr>
      </p:pic>
    </p:spTree>
    <p:extLst>
      <p:ext uri="{BB962C8B-B14F-4D97-AF65-F5344CB8AC3E}">
        <p14:creationId xmlns:p14="http://schemas.microsoft.com/office/powerpoint/2010/main" val="24791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ARCHITRCTURE 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6" y="1306399"/>
            <a:ext cx="7783328" cy="4861295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76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OPTIMIZATION(1/3)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Optimizations on categorization and RLHS algorithm </a:t>
            </a:r>
            <a:r>
              <a:rPr lang="en-US" altLang="zh-TW" dirty="0"/>
              <a:t>to further ameliorate memory and resource </a:t>
            </a:r>
            <a:r>
              <a:rPr lang="en-US" altLang="zh-TW" dirty="0" smtClean="0"/>
              <a:t>efficiencies.</a:t>
            </a:r>
          </a:p>
          <a:p>
            <a:pPr marL="0" indent="0">
              <a:buNone/>
            </a:pPr>
            <a:endParaRPr lang="en-US" altLang="zh-TW" sz="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Merge Group </a:t>
            </a:r>
            <a:endParaRPr lang="en-US" altLang="zh-TW" sz="800" dirty="0"/>
          </a:p>
          <a:p>
            <a:pPr marL="342900" lvl="1" indent="0">
              <a:buNone/>
            </a:pPr>
            <a:endParaRPr lang="en-US" altLang="zh-TW" sz="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Merged Interval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205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765019"/>
            <a:ext cx="7696200" cy="592138"/>
          </a:xfrm>
        </p:spPr>
        <p:txBody>
          <a:bodyPr/>
          <a:lstStyle/>
          <a:p>
            <a:r>
              <a:rPr lang="en-US" altLang="zh-TW" sz="3200" dirty="0" smtClean="0"/>
              <a:t>OPTIMIZATION(2/3)</a:t>
            </a:r>
            <a:br>
              <a:rPr lang="en-US" altLang="zh-TW" sz="3200" dirty="0" smtClean="0"/>
            </a:br>
            <a:r>
              <a:rPr lang="en-US" altLang="zh-TW" sz="2400" dirty="0" smtClean="0"/>
              <a:t>-Merge Group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25" y="1459706"/>
            <a:ext cx="4605958" cy="4530725"/>
          </a:xfrm>
        </p:spPr>
      </p:pic>
      <p:sp>
        <p:nvSpPr>
          <p:cNvPr id="8" name="文字方塊 7"/>
          <p:cNvSpPr txBox="1"/>
          <p:nvPr/>
        </p:nvSpPr>
        <p:spPr>
          <a:xfrm>
            <a:off x="762000" y="1664804"/>
            <a:ext cx="3593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STEP 1</a:t>
            </a:r>
          </a:p>
          <a:p>
            <a:pPr algn="ctr"/>
            <a:endParaRPr lang="en-US" altLang="zh-TW" sz="2000" b="1" dirty="0" smtClean="0"/>
          </a:p>
          <a:p>
            <a:r>
              <a:rPr lang="en-US" altLang="zh-TW" sz="2000" dirty="0" smtClean="0"/>
              <a:t>G1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cancel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step2</a:t>
            </a:r>
          </a:p>
          <a:p>
            <a:r>
              <a:rPr lang="en-US" altLang="zh-TW" sz="2000" dirty="0" smtClean="0"/>
              <a:t>G</a:t>
            </a:r>
            <a:r>
              <a:rPr lang="en-US" altLang="zh-TW" sz="1400" dirty="0" smtClean="0"/>
              <a:t>{2,4}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G2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G4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merge</a:t>
            </a:r>
            <a:r>
              <a:rPr lang="zh-TW" altLang="en-US" sz="2000" dirty="0" smtClean="0"/>
              <a:t> </a:t>
            </a:r>
            <a:endParaRPr lang="en-US" altLang="zh-TW" sz="2000" dirty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  </a:t>
            </a:r>
            <a:r>
              <a:rPr lang="en-US" altLang="zh-TW" sz="2000" dirty="0" smtClean="0"/>
              <a:t>into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single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group</a:t>
            </a:r>
          </a:p>
          <a:p>
            <a:r>
              <a:rPr lang="en-US" altLang="zh-TW" sz="2000" dirty="0" smtClean="0"/>
              <a:t>G3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not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change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91257" y="1664804"/>
            <a:ext cx="1414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8813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5040560" cy="4013257"/>
          </a:xfrm>
          <a:ln>
            <a:solidFill>
              <a:srgbClr val="00B0F0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719219" y="2416805"/>
            <a:ext cx="4889457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19219" y="3489371"/>
            <a:ext cx="4889457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29160" y="4982677"/>
            <a:ext cx="4862915" cy="344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618172" y="5849352"/>
            <a:ext cx="598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number of data bits in a LL node for the sub-rulesets</a:t>
            </a:r>
            <a:endParaRPr lang="zh-TW" altLang="en-US" dirty="0"/>
          </a:p>
        </p:txBody>
      </p:sp>
      <p:pic>
        <p:nvPicPr>
          <p:cNvPr id="33" name="內容版面配置區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1108" y="2077579"/>
            <a:ext cx="3203832" cy="31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6864174" y="2087806"/>
            <a:ext cx="1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STEP 2</a:t>
            </a:r>
          </a:p>
        </p:txBody>
      </p:sp>
      <p:sp>
        <p:nvSpPr>
          <p:cNvPr id="36" name="矩形 35"/>
          <p:cNvSpPr/>
          <p:nvPr/>
        </p:nvSpPr>
        <p:spPr>
          <a:xfrm>
            <a:off x="7920373" y="4643703"/>
            <a:ext cx="537828" cy="3433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7920372" y="4643703"/>
            <a:ext cx="537828" cy="3433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712560" y="747619"/>
            <a:ext cx="7696200" cy="592138"/>
          </a:xfrm>
        </p:spPr>
        <p:txBody>
          <a:bodyPr/>
          <a:lstStyle/>
          <a:p>
            <a:r>
              <a:rPr lang="en-US" altLang="zh-TW" sz="3200" dirty="0" smtClean="0"/>
              <a:t>OPTIMIZATION(2/3)</a:t>
            </a:r>
            <a:br>
              <a:rPr lang="en-US" altLang="zh-TW" sz="3200" dirty="0" smtClean="0"/>
            </a:br>
            <a:r>
              <a:rPr lang="en-US" altLang="zh-TW" sz="2400" dirty="0" smtClean="0"/>
              <a:t>-Merge Group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6192180" y="2554144"/>
            <a:ext cx="665820" cy="343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3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5040560" cy="4013257"/>
          </a:xfrm>
          <a:ln>
            <a:solidFill>
              <a:srgbClr val="00B0F0"/>
            </a:solidFill>
          </a:ln>
        </p:spPr>
      </p:pic>
      <p:sp>
        <p:nvSpPr>
          <p:cNvPr id="26" name="文字方塊 25"/>
          <p:cNvSpPr txBox="1"/>
          <p:nvPr/>
        </p:nvSpPr>
        <p:spPr>
          <a:xfrm>
            <a:off x="618172" y="5849352"/>
            <a:ext cx="598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number of data bits in a LL node for the sub-rulesets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21987" y="4623504"/>
            <a:ext cx="4886689" cy="36355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17197" y="3899239"/>
            <a:ext cx="4862915" cy="3563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內容版面配置區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1108" y="2077579"/>
            <a:ext cx="3203832" cy="31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6864174" y="2087806"/>
            <a:ext cx="1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STEP 2</a:t>
            </a:r>
          </a:p>
        </p:txBody>
      </p:sp>
      <p:sp>
        <p:nvSpPr>
          <p:cNvPr id="35" name="矩形 34"/>
          <p:cNvSpPr/>
          <p:nvPr/>
        </p:nvSpPr>
        <p:spPr>
          <a:xfrm>
            <a:off x="6192180" y="2554145"/>
            <a:ext cx="665820" cy="353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192180" y="2554145"/>
            <a:ext cx="665820" cy="353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712560" y="747619"/>
            <a:ext cx="7696200" cy="592138"/>
          </a:xfrm>
        </p:spPr>
        <p:txBody>
          <a:bodyPr/>
          <a:lstStyle/>
          <a:p>
            <a:r>
              <a:rPr lang="en-US" altLang="zh-TW" sz="3200" dirty="0" smtClean="0"/>
              <a:t>OPTIMIZATION(2/3)</a:t>
            </a:r>
            <a:br>
              <a:rPr lang="en-US" altLang="zh-TW" sz="3200" dirty="0" smtClean="0"/>
            </a:br>
            <a:r>
              <a:rPr lang="en-US" altLang="zh-TW" sz="2400" dirty="0" smtClean="0"/>
              <a:t>-Merge Group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7884369" y="4626632"/>
            <a:ext cx="573832" cy="3563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8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5040560" cy="4013257"/>
          </a:xfrm>
          <a:ln>
            <a:solidFill>
              <a:srgbClr val="00B0F0"/>
            </a:solidFill>
          </a:ln>
        </p:spPr>
      </p:pic>
      <p:sp>
        <p:nvSpPr>
          <p:cNvPr id="26" name="文字方塊 25"/>
          <p:cNvSpPr txBox="1"/>
          <p:nvPr/>
        </p:nvSpPr>
        <p:spPr>
          <a:xfrm>
            <a:off x="618172" y="5849352"/>
            <a:ext cx="598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number of data bits in a LL node for the sub-rulesets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12560" y="2750094"/>
            <a:ext cx="4896116" cy="3990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12560" y="4205002"/>
            <a:ext cx="4867552" cy="3836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內容版面配置區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1108" y="2077579"/>
            <a:ext cx="3203832" cy="31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6864174" y="2087806"/>
            <a:ext cx="1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STEP 2</a:t>
            </a:r>
          </a:p>
        </p:txBody>
      </p:sp>
      <p:sp>
        <p:nvSpPr>
          <p:cNvPr id="35" name="矩形 34"/>
          <p:cNvSpPr/>
          <p:nvPr/>
        </p:nvSpPr>
        <p:spPr>
          <a:xfrm>
            <a:off x="6192180" y="2554145"/>
            <a:ext cx="665820" cy="353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7920373" y="4643703"/>
            <a:ext cx="537828" cy="3433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7812360" y="2487915"/>
            <a:ext cx="503628" cy="3249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192180" y="2554145"/>
            <a:ext cx="665820" cy="353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7920372" y="4643703"/>
            <a:ext cx="537828" cy="3433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712560" y="747619"/>
            <a:ext cx="7696200" cy="592138"/>
          </a:xfrm>
        </p:spPr>
        <p:txBody>
          <a:bodyPr/>
          <a:lstStyle/>
          <a:p>
            <a:r>
              <a:rPr lang="en-US" altLang="zh-TW" sz="3200" dirty="0" smtClean="0"/>
              <a:t>OPTIMIZATION(2/3)</a:t>
            </a:r>
            <a:br>
              <a:rPr lang="en-US" altLang="zh-TW" sz="3200" dirty="0" smtClean="0"/>
            </a:br>
            <a:r>
              <a:rPr lang="en-US" altLang="zh-TW" sz="2400" dirty="0" smtClean="0"/>
              <a:t>-Merge Group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78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36" name="矩形 35"/>
          <p:cNvSpPr/>
          <p:nvPr/>
        </p:nvSpPr>
        <p:spPr>
          <a:xfrm>
            <a:off x="7920373" y="4643703"/>
            <a:ext cx="537828" cy="3433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7920372" y="4643703"/>
            <a:ext cx="537828" cy="3433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712560" y="747619"/>
            <a:ext cx="7696200" cy="592138"/>
          </a:xfrm>
        </p:spPr>
        <p:txBody>
          <a:bodyPr/>
          <a:lstStyle/>
          <a:p>
            <a:r>
              <a:rPr lang="en-US" altLang="zh-TW" sz="3200" dirty="0" smtClean="0"/>
              <a:t>OPTIMIZATION(3/3)</a:t>
            </a:r>
            <a:br>
              <a:rPr lang="en-US" altLang="zh-TW" sz="3200" dirty="0" smtClean="0"/>
            </a:br>
            <a:r>
              <a:rPr lang="en-US" altLang="zh-TW" sz="2400" dirty="0" smtClean="0"/>
              <a:t>-</a:t>
            </a:r>
            <a:r>
              <a:rPr lang="en-US" altLang="zh-TW" sz="2400" dirty="0"/>
              <a:t>M</a:t>
            </a:r>
            <a:r>
              <a:rPr lang="en-US" altLang="zh-TW" sz="2400" dirty="0" smtClean="0"/>
              <a:t>erged Interval</a:t>
            </a:r>
            <a:endParaRPr lang="zh-TW" altLang="en-US" sz="24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4067944" y="1520788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5464488" y="2384884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2843214" y="2384884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1871700" y="3248980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3743199" y="3248980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4836537" y="3248980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3"/>
            <a:endCxn id="38" idx="7"/>
          </p:cNvCxnSpPr>
          <p:nvPr/>
        </p:nvCxnSpPr>
        <p:spPr>
          <a:xfrm flipH="1">
            <a:off x="3304184" y="1981758"/>
            <a:ext cx="842850" cy="482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38" idx="3"/>
            <a:endCxn id="44" idx="7"/>
          </p:cNvCxnSpPr>
          <p:nvPr/>
        </p:nvCxnSpPr>
        <p:spPr>
          <a:xfrm flipH="1">
            <a:off x="2332670" y="2845854"/>
            <a:ext cx="589634" cy="482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37" idx="1"/>
          </p:cNvCxnSpPr>
          <p:nvPr/>
        </p:nvCxnSpPr>
        <p:spPr>
          <a:xfrm>
            <a:off x="4629258" y="1888258"/>
            <a:ext cx="914320" cy="575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38" idx="5"/>
            <a:endCxn id="45" idx="1"/>
          </p:cNvCxnSpPr>
          <p:nvPr/>
        </p:nvCxnSpPr>
        <p:spPr>
          <a:xfrm>
            <a:off x="3304184" y="2845854"/>
            <a:ext cx="518105" cy="482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37" idx="3"/>
          </p:cNvCxnSpPr>
          <p:nvPr/>
        </p:nvCxnSpPr>
        <p:spPr>
          <a:xfrm flipH="1">
            <a:off x="5251032" y="2845854"/>
            <a:ext cx="292546" cy="420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1845932" y="4230364"/>
            <a:ext cx="565828" cy="369332"/>
            <a:chOff x="1845932" y="4230364"/>
            <a:chExt cx="565828" cy="369332"/>
          </a:xfrm>
        </p:grpSpPr>
        <p:sp>
          <p:nvSpPr>
            <p:cNvPr id="23" name="圓角矩形 22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830330" y="4249607"/>
            <a:ext cx="565828" cy="369332"/>
            <a:chOff x="1845932" y="4230364"/>
            <a:chExt cx="565828" cy="369332"/>
          </a:xfrm>
        </p:grpSpPr>
        <p:sp>
          <p:nvSpPr>
            <p:cNvPr id="55" name="圓角矩形 54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2812999" y="4921778"/>
            <a:ext cx="565828" cy="369332"/>
            <a:chOff x="1845932" y="4230364"/>
            <a:chExt cx="565828" cy="369332"/>
          </a:xfrm>
        </p:grpSpPr>
        <p:sp>
          <p:nvSpPr>
            <p:cNvPr id="58" name="圓角矩形 57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R2</a:t>
              </a:r>
              <a:endParaRPr lang="zh-TW" altLang="en-US" dirty="0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2800109" y="5582915"/>
            <a:ext cx="565828" cy="369332"/>
            <a:chOff x="1845932" y="4230364"/>
            <a:chExt cx="565828" cy="369332"/>
          </a:xfrm>
        </p:grpSpPr>
        <p:sp>
          <p:nvSpPr>
            <p:cNvPr id="61" name="圓角矩形 60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R3</a:t>
              </a:r>
              <a:endParaRPr lang="zh-TW" altLang="en-US" dirty="0"/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3770102" y="4204714"/>
            <a:ext cx="565828" cy="369332"/>
            <a:chOff x="1845932" y="4230364"/>
            <a:chExt cx="565828" cy="369332"/>
          </a:xfrm>
        </p:grpSpPr>
        <p:sp>
          <p:nvSpPr>
            <p:cNvPr id="64" name="圓角矩形 63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3743199" y="4967700"/>
            <a:ext cx="565828" cy="369332"/>
            <a:chOff x="1845932" y="4230364"/>
            <a:chExt cx="565828" cy="369332"/>
          </a:xfrm>
        </p:grpSpPr>
        <p:sp>
          <p:nvSpPr>
            <p:cNvPr id="67" name="圓角矩形 66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R2</a:t>
              </a:r>
              <a:endParaRPr lang="zh-TW" altLang="en-US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3770102" y="5600731"/>
            <a:ext cx="565828" cy="369332"/>
            <a:chOff x="1845932" y="4230364"/>
            <a:chExt cx="565828" cy="369332"/>
          </a:xfrm>
        </p:grpSpPr>
        <p:sp>
          <p:nvSpPr>
            <p:cNvPr id="70" name="圓角矩形 69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R4</a:t>
              </a:r>
              <a:endParaRPr lang="zh-TW" altLang="en-US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4770740" y="4233771"/>
            <a:ext cx="565828" cy="369332"/>
            <a:chOff x="1845932" y="4230364"/>
            <a:chExt cx="565828" cy="369332"/>
          </a:xfrm>
        </p:grpSpPr>
        <p:sp>
          <p:nvSpPr>
            <p:cNvPr id="73" name="圓角矩形 72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4791434" y="4802392"/>
            <a:ext cx="565828" cy="369332"/>
            <a:chOff x="1845932" y="4230364"/>
            <a:chExt cx="565828" cy="369332"/>
          </a:xfrm>
        </p:grpSpPr>
        <p:sp>
          <p:nvSpPr>
            <p:cNvPr id="76" name="圓角矩形 75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R2</a:t>
              </a:r>
              <a:endParaRPr lang="zh-TW" altLang="en-US" dirty="0"/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4775913" y="5390247"/>
            <a:ext cx="565828" cy="369332"/>
            <a:chOff x="1845932" y="4230364"/>
            <a:chExt cx="565828" cy="369332"/>
          </a:xfrm>
        </p:grpSpPr>
        <p:sp>
          <p:nvSpPr>
            <p:cNvPr id="79" name="圓角矩形 78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R4</a:t>
              </a:r>
              <a:endParaRPr lang="zh-TW" altLang="en-US" dirty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4765863" y="5944141"/>
            <a:ext cx="565828" cy="369332"/>
            <a:chOff x="1845932" y="4230364"/>
            <a:chExt cx="565828" cy="369332"/>
          </a:xfrm>
        </p:grpSpPr>
        <p:sp>
          <p:nvSpPr>
            <p:cNvPr id="82" name="圓角矩形 81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R5</a:t>
              </a:r>
              <a:endParaRPr lang="zh-TW" altLang="en-US" dirty="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5721634" y="4232205"/>
            <a:ext cx="565828" cy="369332"/>
            <a:chOff x="1845932" y="4230364"/>
            <a:chExt cx="565828" cy="369332"/>
          </a:xfrm>
        </p:grpSpPr>
        <p:sp>
          <p:nvSpPr>
            <p:cNvPr id="85" name="圓角矩形 84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711150" y="4204714"/>
            <a:ext cx="565828" cy="369332"/>
            <a:chOff x="1845932" y="4230364"/>
            <a:chExt cx="565828" cy="369332"/>
          </a:xfrm>
        </p:grpSpPr>
        <p:sp>
          <p:nvSpPr>
            <p:cNvPr id="88" name="圓角矩形 87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5721634" y="4826405"/>
            <a:ext cx="565828" cy="369332"/>
            <a:chOff x="1845932" y="4230364"/>
            <a:chExt cx="565828" cy="369332"/>
          </a:xfrm>
        </p:grpSpPr>
        <p:sp>
          <p:nvSpPr>
            <p:cNvPr id="91" name="圓角矩形 90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R5</a:t>
              </a:r>
              <a:endParaRPr lang="zh-TW" altLang="en-US" dirty="0"/>
            </a:p>
          </p:txBody>
        </p:sp>
      </p:grpSp>
      <p:cxnSp>
        <p:nvCxnSpPr>
          <p:cNvPr id="97" name="直線單箭頭接點 96"/>
          <p:cNvCxnSpPr>
            <a:endCxn id="59" idx="0"/>
          </p:cNvCxnSpPr>
          <p:nvPr/>
        </p:nvCxnSpPr>
        <p:spPr>
          <a:xfrm>
            <a:off x="3095907" y="4618817"/>
            <a:ext cx="12890" cy="302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endCxn id="62" idx="0"/>
          </p:cNvCxnSpPr>
          <p:nvPr/>
        </p:nvCxnSpPr>
        <p:spPr>
          <a:xfrm>
            <a:off x="3095907" y="5288352"/>
            <a:ext cx="0" cy="29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 flipH="1">
            <a:off x="4051887" y="4570311"/>
            <a:ext cx="16057" cy="388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4038997" y="5333033"/>
            <a:ext cx="12891" cy="296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80" idx="0"/>
          </p:cNvCxnSpPr>
          <p:nvPr/>
        </p:nvCxnSpPr>
        <p:spPr>
          <a:xfrm flipH="1">
            <a:off x="5071711" y="5171724"/>
            <a:ext cx="2637" cy="218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endCxn id="77" idx="0"/>
          </p:cNvCxnSpPr>
          <p:nvPr/>
        </p:nvCxnSpPr>
        <p:spPr>
          <a:xfrm>
            <a:off x="5077441" y="4560858"/>
            <a:ext cx="9791" cy="241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80" idx="2"/>
            <a:endCxn id="83" idx="0"/>
          </p:cNvCxnSpPr>
          <p:nvPr/>
        </p:nvCxnSpPr>
        <p:spPr>
          <a:xfrm flipH="1">
            <a:off x="5061661" y="5759579"/>
            <a:ext cx="10050" cy="184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endCxn id="92" idx="0"/>
          </p:cNvCxnSpPr>
          <p:nvPr/>
        </p:nvCxnSpPr>
        <p:spPr>
          <a:xfrm>
            <a:off x="6011622" y="4560858"/>
            <a:ext cx="5810" cy="265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>
            <a:endCxn id="24" idx="0"/>
          </p:cNvCxnSpPr>
          <p:nvPr/>
        </p:nvCxnSpPr>
        <p:spPr>
          <a:xfrm flipH="1">
            <a:off x="2141730" y="3793187"/>
            <a:ext cx="933" cy="43717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>
            <a:endCxn id="56" idx="0"/>
          </p:cNvCxnSpPr>
          <p:nvPr/>
        </p:nvCxnSpPr>
        <p:spPr>
          <a:xfrm>
            <a:off x="3111575" y="2924944"/>
            <a:ext cx="14553" cy="132466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 flipH="1">
            <a:off x="4051887" y="3735240"/>
            <a:ext cx="933" cy="43717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>
            <a:endCxn id="89" idx="0"/>
          </p:cNvCxnSpPr>
          <p:nvPr/>
        </p:nvCxnSpPr>
        <p:spPr>
          <a:xfrm>
            <a:off x="5926392" y="2877011"/>
            <a:ext cx="1080556" cy="132770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>
            <a:endCxn id="86" idx="0"/>
          </p:cNvCxnSpPr>
          <p:nvPr/>
        </p:nvCxnSpPr>
        <p:spPr>
          <a:xfrm>
            <a:off x="5251966" y="3707987"/>
            <a:ext cx="765466" cy="52421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>
            <a:off x="4314313" y="2085216"/>
            <a:ext cx="614633" cy="217226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文字方塊 132"/>
          <p:cNvSpPr txBox="1"/>
          <p:nvPr/>
        </p:nvSpPr>
        <p:spPr>
          <a:xfrm>
            <a:off x="4615132" y="1476013"/>
            <a:ext cx="9028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80-100</a:t>
            </a:r>
            <a:endParaRPr lang="zh-TW" altLang="en-US" dirty="0"/>
          </a:p>
        </p:txBody>
      </p:sp>
      <p:sp>
        <p:nvSpPr>
          <p:cNvPr id="134" name="文字方塊 133"/>
          <p:cNvSpPr txBox="1"/>
          <p:nvPr/>
        </p:nvSpPr>
        <p:spPr>
          <a:xfrm>
            <a:off x="6042872" y="2223815"/>
            <a:ext cx="12875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222-65535</a:t>
            </a:r>
            <a:endParaRPr lang="zh-TW" altLang="en-US" dirty="0"/>
          </a:p>
        </p:txBody>
      </p:sp>
      <p:sp>
        <p:nvSpPr>
          <p:cNvPr id="135" name="文字方塊 134"/>
          <p:cNvSpPr txBox="1"/>
          <p:nvPr/>
        </p:nvSpPr>
        <p:spPr>
          <a:xfrm>
            <a:off x="5374725" y="3194263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100-222</a:t>
            </a:r>
            <a:endParaRPr lang="zh-TW" altLang="en-US" dirty="0"/>
          </a:p>
        </p:txBody>
      </p:sp>
      <p:sp>
        <p:nvSpPr>
          <p:cNvPr id="136" name="文字方塊 135"/>
          <p:cNvSpPr txBox="1"/>
          <p:nvPr/>
        </p:nvSpPr>
        <p:spPr>
          <a:xfrm>
            <a:off x="3743199" y="2866701"/>
            <a:ext cx="77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17-80</a:t>
            </a:r>
            <a:endParaRPr lang="zh-TW" altLang="en-US" dirty="0"/>
          </a:p>
        </p:txBody>
      </p:sp>
      <p:sp>
        <p:nvSpPr>
          <p:cNvPr id="137" name="文字方塊 136"/>
          <p:cNvSpPr txBox="1"/>
          <p:nvPr/>
        </p:nvSpPr>
        <p:spPr>
          <a:xfrm>
            <a:off x="2385846" y="2029402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8-17</a:t>
            </a:r>
            <a:endParaRPr lang="zh-TW" altLang="en-US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1273637" y="2986682"/>
            <a:ext cx="5180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0-8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/>
              <p:cNvSpPr txBox="1"/>
              <p:nvPr/>
            </p:nvSpPr>
            <p:spPr>
              <a:xfrm>
                <a:off x="6994064" y="1541716"/>
                <a:ext cx="827534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smtClean="0"/>
                  <a:t>= 4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9" name="文字方塊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064" y="1541716"/>
                <a:ext cx="82753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065" r="-5072" b="-241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745911" y="4041886"/>
            <a:ext cx="1718077" cy="1974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36" name="矩形 35"/>
          <p:cNvSpPr/>
          <p:nvPr/>
        </p:nvSpPr>
        <p:spPr>
          <a:xfrm>
            <a:off x="7920373" y="4643703"/>
            <a:ext cx="537828" cy="3433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7920372" y="4643703"/>
            <a:ext cx="537828" cy="3433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712560" y="747619"/>
            <a:ext cx="7696200" cy="592138"/>
          </a:xfrm>
        </p:spPr>
        <p:txBody>
          <a:bodyPr/>
          <a:lstStyle/>
          <a:p>
            <a:r>
              <a:rPr lang="en-US" altLang="zh-TW" sz="3200" dirty="0" smtClean="0"/>
              <a:t>OPTIMIZATION(3/3)</a:t>
            </a:r>
            <a:br>
              <a:rPr lang="en-US" altLang="zh-TW" sz="3200" dirty="0" smtClean="0"/>
            </a:br>
            <a:r>
              <a:rPr lang="en-US" altLang="zh-TW" sz="2400" dirty="0" smtClean="0"/>
              <a:t>-</a:t>
            </a:r>
            <a:r>
              <a:rPr lang="en-US" altLang="zh-TW" sz="2400" dirty="0"/>
              <a:t>M</a:t>
            </a:r>
            <a:r>
              <a:rPr lang="en-US" altLang="zh-TW" sz="2400" dirty="0" smtClean="0"/>
              <a:t>erged Interval</a:t>
            </a:r>
            <a:endParaRPr lang="zh-TW" altLang="en-US" sz="24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4067944" y="1520788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5464488" y="2384884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2843214" y="2384884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1871700" y="3248980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4836537" y="3248980"/>
            <a:ext cx="540060" cy="54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3"/>
            <a:endCxn id="38" idx="7"/>
          </p:cNvCxnSpPr>
          <p:nvPr/>
        </p:nvCxnSpPr>
        <p:spPr>
          <a:xfrm flipH="1">
            <a:off x="3304184" y="1981758"/>
            <a:ext cx="842850" cy="482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38" idx="3"/>
            <a:endCxn id="44" idx="7"/>
          </p:cNvCxnSpPr>
          <p:nvPr/>
        </p:nvCxnSpPr>
        <p:spPr>
          <a:xfrm flipH="1">
            <a:off x="2332670" y="2845854"/>
            <a:ext cx="589634" cy="482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37" idx="1"/>
          </p:cNvCxnSpPr>
          <p:nvPr/>
        </p:nvCxnSpPr>
        <p:spPr>
          <a:xfrm>
            <a:off x="4629258" y="1888258"/>
            <a:ext cx="914320" cy="575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37" idx="3"/>
          </p:cNvCxnSpPr>
          <p:nvPr/>
        </p:nvCxnSpPr>
        <p:spPr>
          <a:xfrm flipH="1">
            <a:off x="5251032" y="2845854"/>
            <a:ext cx="292546" cy="420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1845932" y="4230364"/>
            <a:ext cx="565828" cy="369332"/>
            <a:chOff x="1845932" y="4230364"/>
            <a:chExt cx="565828" cy="369332"/>
          </a:xfrm>
        </p:grpSpPr>
        <p:sp>
          <p:nvSpPr>
            <p:cNvPr id="23" name="圓角矩形 22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850177" y="4192689"/>
            <a:ext cx="565828" cy="369332"/>
            <a:chOff x="1845932" y="4230364"/>
            <a:chExt cx="565828" cy="369332"/>
          </a:xfrm>
        </p:grpSpPr>
        <p:sp>
          <p:nvSpPr>
            <p:cNvPr id="55" name="圓角矩形 54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2843214" y="4781789"/>
            <a:ext cx="565828" cy="369332"/>
            <a:chOff x="1845932" y="4230364"/>
            <a:chExt cx="565828" cy="369332"/>
          </a:xfrm>
        </p:grpSpPr>
        <p:sp>
          <p:nvSpPr>
            <p:cNvPr id="58" name="圓角矩形 57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R2</a:t>
              </a:r>
              <a:endParaRPr lang="zh-TW" altLang="en-US" dirty="0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2843214" y="5350168"/>
            <a:ext cx="565828" cy="369332"/>
            <a:chOff x="1845932" y="4230364"/>
            <a:chExt cx="565828" cy="369332"/>
          </a:xfrm>
        </p:grpSpPr>
        <p:sp>
          <p:nvSpPr>
            <p:cNvPr id="61" name="圓角矩形 60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R3</a:t>
              </a:r>
              <a:endParaRPr lang="zh-TW" altLang="en-US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2835924" y="5941498"/>
            <a:ext cx="565828" cy="369332"/>
            <a:chOff x="1845932" y="4230364"/>
            <a:chExt cx="565828" cy="369332"/>
          </a:xfrm>
        </p:grpSpPr>
        <p:sp>
          <p:nvSpPr>
            <p:cNvPr id="70" name="圓角矩形 69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R4</a:t>
              </a:r>
              <a:endParaRPr lang="zh-TW" altLang="en-US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4770740" y="4233771"/>
            <a:ext cx="565828" cy="369332"/>
            <a:chOff x="1845932" y="4230364"/>
            <a:chExt cx="565828" cy="369332"/>
          </a:xfrm>
        </p:grpSpPr>
        <p:sp>
          <p:nvSpPr>
            <p:cNvPr id="73" name="圓角矩形 72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4791434" y="4802392"/>
            <a:ext cx="565828" cy="369332"/>
            <a:chOff x="1845932" y="4230364"/>
            <a:chExt cx="565828" cy="369332"/>
          </a:xfrm>
        </p:grpSpPr>
        <p:sp>
          <p:nvSpPr>
            <p:cNvPr id="76" name="圓角矩形 75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R2</a:t>
              </a:r>
              <a:endParaRPr lang="zh-TW" altLang="en-US" dirty="0"/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4775913" y="5390247"/>
            <a:ext cx="565828" cy="369332"/>
            <a:chOff x="1845932" y="4230364"/>
            <a:chExt cx="565828" cy="369332"/>
          </a:xfrm>
        </p:grpSpPr>
        <p:sp>
          <p:nvSpPr>
            <p:cNvPr id="79" name="圓角矩形 78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R4</a:t>
              </a:r>
              <a:endParaRPr lang="zh-TW" altLang="en-US" dirty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4765863" y="5944141"/>
            <a:ext cx="565828" cy="369332"/>
            <a:chOff x="1845932" y="4230364"/>
            <a:chExt cx="565828" cy="369332"/>
          </a:xfrm>
        </p:grpSpPr>
        <p:sp>
          <p:nvSpPr>
            <p:cNvPr id="82" name="圓角矩形 81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R5</a:t>
              </a:r>
              <a:endParaRPr lang="zh-TW" altLang="en-US" dirty="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5721634" y="4232205"/>
            <a:ext cx="565828" cy="369332"/>
            <a:chOff x="1845932" y="4230364"/>
            <a:chExt cx="565828" cy="369332"/>
          </a:xfrm>
        </p:grpSpPr>
        <p:sp>
          <p:nvSpPr>
            <p:cNvPr id="85" name="圓角矩形 84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711150" y="4204714"/>
            <a:ext cx="565828" cy="369332"/>
            <a:chOff x="1845932" y="4230364"/>
            <a:chExt cx="565828" cy="369332"/>
          </a:xfrm>
        </p:grpSpPr>
        <p:sp>
          <p:nvSpPr>
            <p:cNvPr id="88" name="圓角矩形 87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R1</a:t>
              </a:r>
              <a:endParaRPr lang="zh-TW" altLang="en-US" dirty="0"/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5721634" y="4826405"/>
            <a:ext cx="565828" cy="369332"/>
            <a:chOff x="1845932" y="4230364"/>
            <a:chExt cx="565828" cy="369332"/>
          </a:xfrm>
        </p:grpSpPr>
        <p:sp>
          <p:nvSpPr>
            <p:cNvPr id="91" name="圓角矩形 90"/>
            <p:cNvSpPr/>
            <p:nvPr/>
          </p:nvSpPr>
          <p:spPr>
            <a:xfrm>
              <a:off x="1845932" y="4230364"/>
              <a:ext cx="565828" cy="3499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1901921" y="42303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R5</a:t>
              </a:r>
              <a:endParaRPr lang="zh-TW" altLang="en-US" dirty="0"/>
            </a:p>
          </p:txBody>
        </p:sp>
      </p:grpSp>
      <p:cxnSp>
        <p:nvCxnSpPr>
          <p:cNvPr id="97" name="直線單箭頭接點 96"/>
          <p:cNvCxnSpPr/>
          <p:nvPr/>
        </p:nvCxnSpPr>
        <p:spPr>
          <a:xfrm>
            <a:off x="3132181" y="4560858"/>
            <a:ext cx="13794" cy="203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/>
          <p:nvPr/>
        </p:nvCxnSpPr>
        <p:spPr>
          <a:xfrm>
            <a:off x="3139029" y="5131763"/>
            <a:ext cx="6946" cy="201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3133936" y="5663018"/>
            <a:ext cx="12891" cy="296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80" idx="0"/>
          </p:cNvCxnSpPr>
          <p:nvPr/>
        </p:nvCxnSpPr>
        <p:spPr>
          <a:xfrm flipH="1">
            <a:off x="5071711" y="5171724"/>
            <a:ext cx="2637" cy="218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endCxn id="77" idx="0"/>
          </p:cNvCxnSpPr>
          <p:nvPr/>
        </p:nvCxnSpPr>
        <p:spPr>
          <a:xfrm>
            <a:off x="5077441" y="4560858"/>
            <a:ext cx="9791" cy="241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80" idx="2"/>
            <a:endCxn id="83" idx="0"/>
          </p:cNvCxnSpPr>
          <p:nvPr/>
        </p:nvCxnSpPr>
        <p:spPr>
          <a:xfrm flipH="1">
            <a:off x="5061661" y="5759579"/>
            <a:ext cx="10050" cy="184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endCxn id="92" idx="0"/>
          </p:cNvCxnSpPr>
          <p:nvPr/>
        </p:nvCxnSpPr>
        <p:spPr>
          <a:xfrm>
            <a:off x="6011622" y="4560858"/>
            <a:ext cx="5810" cy="265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>
            <a:endCxn id="24" idx="0"/>
          </p:cNvCxnSpPr>
          <p:nvPr/>
        </p:nvCxnSpPr>
        <p:spPr>
          <a:xfrm flipH="1">
            <a:off x="2141730" y="3793187"/>
            <a:ext cx="933" cy="43717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>
            <a:endCxn id="56" idx="0"/>
          </p:cNvCxnSpPr>
          <p:nvPr/>
        </p:nvCxnSpPr>
        <p:spPr>
          <a:xfrm>
            <a:off x="3111575" y="2924944"/>
            <a:ext cx="34400" cy="126774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>
            <a:endCxn id="89" idx="0"/>
          </p:cNvCxnSpPr>
          <p:nvPr/>
        </p:nvCxnSpPr>
        <p:spPr>
          <a:xfrm>
            <a:off x="5926392" y="2877011"/>
            <a:ext cx="1080556" cy="132770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>
            <a:endCxn id="86" idx="0"/>
          </p:cNvCxnSpPr>
          <p:nvPr/>
        </p:nvCxnSpPr>
        <p:spPr>
          <a:xfrm>
            <a:off x="5251966" y="3707987"/>
            <a:ext cx="765466" cy="52421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/>
          <p:nvPr/>
        </p:nvCxnSpPr>
        <p:spPr>
          <a:xfrm>
            <a:off x="4314313" y="2085216"/>
            <a:ext cx="614633" cy="217226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文字方塊 132"/>
          <p:cNvSpPr txBox="1"/>
          <p:nvPr/>
        </p:nvSpPr>
        <p:spPr>
          <a:xfrm>
            <a:off x="4615132" y="1476013"/>
            <a:ext cx="9028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80-100</a:t>
            </a:r>
            <a:endParaRPr lang="zh-TW" altLang="en-US" dirty="0"/>
          </a:p>
        </p:txBody>
      </p:sp>
      <p:sp>
        <p:nvSpPr>
          <p:cNvPr id="134" name="文字方塊 133"/>
          <p:cNvSpPr txBox="1"/>
          <p:nvPr/>
        </p:nvSpPr>
        <p:spPr>
          <a:xfrm>
            <a:off x="6042872" y="2223815"/>
            <a:ext cx="12875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222-65535</a:t>
            </a:r>
            <a:endParaRPr lang="zh-TW" altLang="en-US" dirty="0"/>
          </a:p>
        </p:txBody>
      </p:sp>
      <p:sp>
        <p:nvSpPr>
          <p:cNvPr id="135" name="文字方塊 134"/>
          <p:cNvSpPr txBox="1"/>
          <p:nvPr/>
        </p:nvSpPr>
        <p:spPr>
          <a:xfrm>
            <a:off x="5374725" y="3194263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100-222</a:t>
            </a:r>
            <a:endParaRPr lang="zh-TW" altLang="en-US" dirty="0"/>
          </a:p>
        </p:txBody>
      </p:sp>
      <p:sp>
        <p:nvSpPr>
          <p:cNvPr id="137" name="文字方塊 136"/>
          <p:cNvSpPr txBox="1"/>
          <p:nvPr/>
        </p:nvSpPr>
        <p:spPr>
          <a:xfrm>
            <a:off x="2385846" y="2029402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8-80</a:t>
            </a:r>
            <a:endParaRPr lang="zh-TW" altLang="en-US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1273637" y="2986682"/>
            <a:ext cx="5180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mtClean="0"/>
              <a:t>0-8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/>
              <p:cNvSpPr txBox="1"/>
              <p:nvPr/>
            </p:nvSpPr>
            <p:spPr>
              <a:xfrm>
                <a:off x="6994064" y="1541716"/>
                <a:ext cx="827534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4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9" name="文字方塊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064" y="1541716"/>
                <a:ext cx="82753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065" r="-5072" b="-241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7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RESULT(1/3)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520788"/>
            <a:ext cx="8286948" cy="435648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55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Pipelined hardware implementation of Hierarchical algorithms has two disadvantages: (1) backtracking which requires stalling the pipeline and (2) inefficient memory usage</a:t>
            </a:r>
            <a:r>
              <a:rPr lang="en-US" altLang="zh-TW" b="1" dirty="0" smtClean="0"/>
              <a:t>.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sz="900" dirty="0"/>
          </a:p>
          <a:p>
            <a:r>
              <a:rPr lang="en-US" altLang="zh-TW" dirty="0"/>
              <a:t>In this paper, two stage </a:t>
            </a:r>
            <a:r>
              <a:rPr lang="en-US" altLang="zh-TW" dirty="0" smtClean="0">
                <a:solidFill>
                  <a:srgbClr val="FF0000"/>
                </a:solidFill>
              </a:rPr>
              <a:t>Range-tree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Linked</a:t>
            </a:r>
            <a:r>
              <a:rPr lang="en-US" altLang="zh-TW" dirty="0">
                <a:solidFill>
                  <a:srgbClr val="FF0000"/>
                </a:solidFill>
              </a:rPr>
              <a:t>-</a:t>
            </a:r>
            <a:r>
              <a:rPr lang="en-US" altLang="zh-TW" dirty="0" smtClean="0">
                <a:solidFill>
                  <a:srgbClr val="FF0000"/>
                </a:solidFill>
              </a:rPr>
              <a:t>list </a:t>
            </a:r>
            <a:r>
              <a:rPr lang="en-US" altLang="zh-TW" dirty="0">
                <a:solidFill>
                  <a:srgbClr val="FF0000"/>
                </a:solidFill>
              </a:rPr>
              <a:t>H</a:t>
            </a:r>
            <a:r>
              <a:rPr lang="en-US" altLang="zh-TW" dirty="0" smtClean="0">
                <a:solidFill>
                  <a:srgbClr val="FF0000"/>
                </a:solidFill>
              </a:rPr>
              <a:t>ierarchical </a:t>
            </a:r>
            <a:r>
              <a:rPr lang="en-US" altLang="zh-TW" dirty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earch </a:t>
            </a:r>
            <a:r>
              <a:rPr lang="en-US" altLang="zh-TW" dirty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tructure (RLHS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r>
              <a:rPr lang="en-US" altLang="zh-TW" dirty="0"/>
              <a:t>is </a:t>
            </a:r>
            <a:r>
              <a:rPr lang="en-US" altLang="zh-TW" dirty="0" smtClean="0"/>
              <a:t>introduced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 </a:t>
            </a:r>
            <a:r>
              <a:rPr lang="en-US" altLang="zh-TW" dirty="0"/>
              <a:t>packet classification</a:t>
            </a:r>
            <a:r>
              <a:rPr lang="en-US" altLang="zh-TW" b="1" dirty="0" smtClean="0"/>
              <a:t>.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3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RESULT(2/3)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6772"/>
            <a:ext cx="8148541" cy="471652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2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RESULT(3/3)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5" y="1340768"/>
            <a:ext cx="8685325" cy="4392488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5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6"/>
            <a:ext cx="8166484" cy="647476"/>
          </a:xfrm>
        </p:spPr>
        <p:txBody>
          <a:bodyPr/>
          <a:lstStyle/>
          <a:p>
            <a:r>
              <a:rPr lang="en-US" altLang="zh-TW" dirty="0" smtClean="0"/>
              <a:t>Related Work</a:t>
            </a:r>
            <a:br>
              <a:rPr lang="en-US" altLang="zh-TW" dirty="0" smtClean="0"/>
            </a:br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84784"/>
            <a:ext cx="7696200" cy="4015636"/>
          </a:xfrm>
        </p:spPr>
      </p:pic>
    </p:spTree>
    <p:extLst>
      <p:ext uri="{BB962C8B-B14F-4D97-AF65-F5344CB8AC3E}">
        <p14:creationId xmlns:p14="http://schemas.microsoft.com/office/powerpoint/2010/main" val="13917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6"/>
            <a:ext cx="8166484" cy="647476"/>
          </a:xfrm>
        </p:spPr>
        <p:txBody>
          <a:bodyPr/>
          <a:lstStyle/>
          <a:p>
            <a:r>
              <a:rPr lang="en-US" altLang="zh-TW" dirty="0" smtClean="0"/>
              <a:t>Related Work</a:t>
            </a:r>
            <a:br>
              <a:rPr lang="en-US" altLang="zh-TW" dirty="0" smtClean="0"/>
            </a:br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340767"/>
            <a:ext cx="7380820" cy="4898919"/>
          </a:xfrm>
        </p:spPr>
      </p:pic>
    </p:spTree>
    <p:extLst>
      <p:ext uri="{BB962C8B-B14F-4D97-AF65-F5344CB8AC3E}">
        <p14:creationId xmlns:p14="http://schemas.microsoft.com/office/powerpoint/2010/main" val="33743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232756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Scheme(1/4)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propose a hierarchical search structure which consists of 2 stages</a:t>
            </a:r>
            <a:r>
              <a:rPr lang="en-US" altLang="zh-TW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Range tree(RT) stage</a:t>
            </a:r>
            <a:endParaRPr lang="en-US" altLang="zh-TW" sz="2100" dirty="0"/>
          </a:p>
          <a:p>
            <a:pPr marL="342900" lvl="1" indent="0">
              <a:buNone/>
            </a:pPr>
            <a:endParaRPr lang="en-US" altLang="zh-TW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Linked list(LL) stage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2000" dirty="0"/>
          </a:p>
          <a:p>
            <a:r>
              <a:rPr lang="en-US" altLang="zh-TW" dirty="0" smtClean="0"/>
              <a:t>Before construct RT stage, we first partition the ruleset.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02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232756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Scheme(2/4)</a:t>
            </a:r>
            <a:br>
              <a:rPr lang="en-US" altLang="zh-TW" sz="3300" dirty="0" smtClean="0"/>
            </a:br>
            <a:r>
              <a:rPr lang="en-US" altLang="zh-TW" sz="2400" dirty="0" smtClean="0"/>
              <a:t>-Grouping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6" y="1378398"/>
            <a:ext cx="3855504" cy="20095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85584"/>
            <a:ext cx="8458200" cy="145770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459785" y="323780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Step 1 of partitioning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023828" y="5256522"/>
            <a:ext cx="392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Rule fields used for constructing RTs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9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232756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Scheme(2/4)</a:t>
            </a:r>
            <a:br>
              <a:rPr lang="en-US" altLang="zh-TW" sz="3300" dirty="0" smtClean="0"/>
            </a:br>
            <a:r>
              <a:rPr lang="en-US" altLang="zh-TW" sz="2400" dirty="0" smtClean="0"/>
              <a:t>-Grouping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459785" y="445960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Step 2 of partitioning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42" y="1447764"/>
            <a:ext cx="5000451" cy="30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Scheme(3/4)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68" y="1398716"/>
            <a:ext cx="5393904" cy="48317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80112" y="2348880"/>
            <a:ext cx="122391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Scheme(4/4)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276872"/>
            <a:ext cx="8640960" cy="282484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64844" y="5080104"/>
            <a:ext cx="791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Range tree-Linked list Hierarchical Search Structure for the ruleset in Table 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13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tudio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  <a:scene3d>
          <a:camera prst="orthographicFront">
            <a:rot lat="0" lon="21299999" rev="0"/>
          </a:camera>
          <a:lightRig rig="threePt" dir="t"/>
        </a:scene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80049</TotalTime>
  <Words>954</Words>
  <Application>Microsoft Office PowerPoint</Application>
  <PresentationFormat>如螢幕大小 (4:3)</PresentationFormat>
  <Paragraphs>242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新細明體</vt:lpstr>
      <vt:lpstr>標楷體</vt:lpstr>
      <vt:lpstr>Arial</vt:lpstr>
      <vt:lpstr>Arial Black</vt:lpstr>
      <vt:lpstr>Cambria Math</vt:lpstr>
      <vt:lpstr>Times New Roman</vt:lpstr>
      <vt:lpstr>Wingdings</vt:lpstr>
      <vt:lpstr>Studio</vt:lpstr>
      <vt:lpstr>Range Tree-Linked List Hierarchical Search Structure for Packet Classification on FPGAs</vt:lpstr>
      <vt:lpstr>Introduction</vt:lpstr>
      <vt:lpstr>Related Work </vt:lpstr>
      <vt:lpstr>Related Work </vt:lpstr>
      <vt:lpstr>Proposed Scheme(1/4)  </vt:lpstr>
      <vt:lpstr>Proposed Scheme(2/4) -Grouping  </vt:lpstr>
      <vt:lpstr>Proposed Scheme(2/4) -Grouping  </vt:lpstr>
      <vt:lpstr>Proposed Scheme(3/4)  </vt:lpstr>
      <vt:lpstr>Proposed Scheme(4/4)  </vt:lpstr>
      <vt:lpstr>Proposed Scheme(4/4) </vt:lpstr>
      <vt:lpstr>ARCHITRCTURE </vt:lpstr>
      <vt:lpstr>OPTIMIZATION(1/3)</vt:lpstr>
      <vt:lpstr>OPTIMIZATION(2/3) -Merge Group</vt:lpstr>
      <vt:lpstr>OPTIMIZATION(2/3) -Merge Group</vt:lpstr>
      <vt:lpstr>OPTIMIZATION(2/3) -Merge Group</vt:lpstr>
      <vt:lpstr>OPTIMIZATION(2/3) -Merge Group</vt:lpstr>
      <vt:lpstr>OPTIMIZATION(3/3) -Merged Interval</vt:lpstr>
      <vt:lpstr>OPTIMIZATION(3/3) -Merged Interval</vt:lpstr>
      <vt:lpstr>EXPERIMENTAL RESULT(1/3)</vt:lpstr>
      <vt:lpstr>EXPERIMENTAL RESULT(2/3)</vt:lpstr>
      <vt:lpstr>EXPERIMENTAL RESULT(3/3)</vt:lpstr>
    </vt:vector>
  </TitlesOfParts>
  <Company>mediahome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cial</cp:lastModifiedBy>
  <cp:revision>3078</cp:revision>
  <cp:lastPrinted>2013-07-22T13:58:18Z</cp:lastPrinted>
  <dcterms:created xsi:type="dcterms:W3CDTF">2004-07-16T19:12:18Z</dcterms:created>
  <dcterms:modified xsi:type="dcterms:W3CDTF">2015-08-12T06:53:13Z</dcterms:modified>
</cp:coreProperties>
</file>